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0" r:id="rId8"/>
    <p:sldId id="264" r:id="rId9"/>
    <p:sldId id="26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B0DBFE"/>
    <a:srgbClr val="76C0FE"/>
    <a:srgbClr val="FF7575"/>
    <a:srgbClr val="FF0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26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 dirty="0"/>
              <a:t>Прогноз интенсивности  потока внешнего информационного давления (2020-2028)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Нейтральный сценарий (кол-во публикаий)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8A-4869-9B18-4D59BB6657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82</c:v>
                </c:pt>
                <c:pt idx="1">
                  <c:v>66</c:v>
                </c:pt>
                <c:pt idx="2">
                  <c:v>373</c:v>
                </c:pt>
                <c:pt idx="3">
                  <c:v>561</c:v>
                </c:pt>
                <c:pt idx="4">
                  <c:v>608</c:v>
                </c:pt>
                <c:pt idx="5">
                  <c:v>810</c:v>
                </c:pt>
                <c:pt idx="6">
                  <c:v>1187</c:v>
                </c:pt>
                <c:pt idx="7">
                  <c:v>1739</c:v>
                </c:pt>
                <c:pt idx="8">
                  <c:v>2548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8A-4869-9B18-4D59BB6657B3}"/>
            </c:ext>
          </c:extLst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Позитивный сценарий (кол-во публикаций)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1.656368606870693E-2"/>
                  <c:y val="3.028424265547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8A-4869-9B18-4D59BB6657B3}"/>
                </c:ext>
              </c:extLst>
            </c:dLbl>
            <c:dLbl>
              <c:idx val="7"/>
              <c:layout>
                <c:manualLayout>
                  <c:x val="-3.5386056601328437E-2"/>
                  <c:y val="5.00617072468056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8A-4869-9B18-4D59BB6657B3}"/>
                </c:ext>
              </c:extLst>
            </c:dLbl>
            <c:dLbl>
              <c:idx val="8"/>
              <c:layout>
                <c:manualLayout>
                  <c:x val="-4.8185268563511172E-2"/>
                  <c:y val="4.26451580250566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702637491340229E-2"/>
                      <c:h val="4.07910207196194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58A-4869-9B18-4D59BB6657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</c:numCache>
            </c:num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82</c:v>
                </c:pt>
                <c:pt idx="1">
                  <c:v>66</c:v>
                </c:pt>
                <c:pt idx="2">
                  <c:v>373</c:v>
                </c:pt>
                <c:pt idx="3">
                  <c:v>561</c:v>
                </c:pt>
                <c:pt idx="4">
                  <c:v>608</c:v>
                </c:pt>
                <c:pt idx="5">
                  <c:v>810</c:v>
                </c:pt>
                <c:pt idx="6">
                  <c:v>950</c:v>
                </c:pt>
                <c:pt idx="7">
                  <c:v>1079</c:v>
                </c:pt>
                <c:pt idx="8">
                  <c:v>1192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58A-4869-9B18-4D59BB6657B3}"/>
            </c:ext>
          </c:extLst>
        </c:ser>
        <c:ser>
          <c:idx val="2"/>
          <c:order val="2"/>
          <c:tx>
            <c:strRef>
              <c:f>Лист1!$F$1</c:f>
              <c:strCache>
                <c:ptCount val="1"/>
                <c:pt idx="0">
                  <c:v>Негативный сценарий (кол-во публикаций)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2.7857108388279945E-2"/>
                  <c:y val="-5.12977987837637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8A-4869-9B18-4D59BB6657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</c:numCache>
            </c:numRef>
          </c:cat>
          <c:val>
            <c:numRef>
              <c:f>Лист1!$F$2:$F$10</c:f>
              <c:numCache>
                <c:formatCode>General</c:formatCode>
                <c:ptCount val="9"/>
                <c:pt idx="0">
                  <c:v>82</c:v>
                </c:pt>
                <c:pt idx="1">
                  <c:v>66</c:v>
                </c:pt>
                <c:pt idx="2">
                  <c:v>373</c:v>
                </c:pt>
                <c:pt idx="3">
                  <c:v>561</c:v>
                </c:pt>
                <c:pt idx="4">
                  <c:v>608</c:v>
                </c:pt>
                <c:pt idx="5">
                  <c:v>810</c:v>
                </c:pt>
                <c:pt idx="6">
                  <c:v>1424</c:v>
                </c:pt>
                <c:pt idx="7">
                  <c:v>2750</c:v>
                </c:pt>
                <c:pt idx="8">
                  <c:v>6145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58A-4869-9B18-4D59BB6657B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89616175"/>
        <c:axId val="958671503"/>
      </c:lineChart>
      <c:catAx>
        <c:axId val="989616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58671503"/>
        <c:crosses val="autoZero"/>
        <c:auto val="1"/>
        <c:lblAlgn val="ctr"/>
        <c:lblOffset val="100"/>
        <c:noMultiLvlLbl val="0"/>
      </c:catAx>
      <c:valAx>
        <c:axId val="958671503"/>
        <c:scaling>
          <c:orientation val="minMax"/>
          <c:max val="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1600"/>
                  <a:t>Количесвто публикаций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896161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4357799999999997"/>
          <c:y val="7.3616000000000001E-2"/>
          <c:w val="0.51117000000000001"/>
          <c:h val="0.900353999999999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'Диаграммы2-4'!$C$31</c:f>
              <c:strCache>
                <c:ptCount val="1"/>
                <c:pt idx="0">
                  <c:v>В целом</c:v>
                </c:pt>
              </c:strCache>
            </c:strRef>
          </c:tx>
          <c:spPr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  <a:miter/>
              </a:ln>
              <a:effectLst/>
            </c:spPr>
            <c:txPr>
              <a:bodyPr rot="0" vert="horz"/>
              <a:lstStyle/>
              <a:p>
                <a:pPr>
                  <a:defRPr sz="20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'Диаграммы2-4'!$B$32:$B$37</c:f>
              <c:strCache>
                <c:ptCount val="6"/>
                <c:pt idx="0">
                  <c:v>Жизнь</c:v>
                </c:pt>
                <c:pt idx="1">
                  <c:v>Крепкая семья</c:v>
                </c:pt>
                <c:pt idx="2">
                  <c:v>Справедливость</c:v>
                </c:pt>
                <c:pt idx="3">
                  <c:v>Взаимопомощь и взаимоуважение</c:v>
                </c:pt>
                <c:pt idx="4">
                  <c:v>Достоинство</c:v>
                </c:pt>
                <c:pt idx="5">
                  <c:v>Права и свободы человека</c:v>
                </c:pt>
              </c:strCache>
            </c:strRef>
          </c:cat>
          <c:val>
            <c:numRef>
              <c:f>'Диаграммы2-4'!$C$32:$C$37</c:f>
              <c:numCache>
                <c:formatCode>0.0</c:formatCode>
                <c:ptCount val="6"/>
                <c:pt idx="0">
                  <c:v>79.7</c:v>
                </c:pt>
                <c:pt idx="1">
                  <c:v>71.599999999999994</c:v>
                </c:pt>
                <c:pt idx="2">
                  <c:v>66.099999999999994</c:v>
                </c:pt>
                <c:pt idx="3">
                  <c:v>57.6</c:v>
                </c:pt>
                <c:pt idx="4">
                  <c:v>54.4</c:v>
                </c:pt>
                <c:pt idx="5">
                  <c:v>54.2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15-4DB8-8AC9-0D3DBEC2649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5"/>
        <c:axId val="1525278255"/>
        <c:axId val="957135055"/>
      </c:barChart>
      <c:catAx>
        <c:axId val="152527825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957135055"/>
        <c:crosses val="autoZero"/>
        <c:auto val="1"/>
        <c:lblAlgn val="ctr"/>
        <c:lblOffset val="100"/>
        <c:noMultiLvlLbl val="0"/>
      </c:catAx>
      <c:valAx>
        <c:axId val="957135055"/>
        <c:scaling>
          <c:orientation val="minMax"/>
        </c:scaling>
        <c:delete val="1"/>
        <c:axPos val="t"/>
        <c:numFmt formatCode="0" sourceLinked="0"/>
        <c:majorTickMark val="none"/>
        <c:minorTickMark val="none"/>
        <c:tickLblPos val="low"/>
        <c:crossAx val="1525278255"/>
        <c:crosses val="autoZero"/>
        <c:crossBetween val="between"/>
      </c:valAx>
      <c:spPr>
        <a:prstGeom prst="rect">
          <a:avLst/>
        </a:prstGeom>
        <a:noFill/>
        <a:ln>
          <a:noFill/>
        </a:ln>
        <a:effectLst/>
      </c:spPr>
    </c:plotArea>
    <c:plotVisOnly val="1"/>
    <c:dispBlanksAs val="gap"/>
    <c:showDLblsOverMax val="0"/>
  </c:chart>
  <c:spPr>
    <a:xfrm>
      <a:off x="452847" y="1245327"/>
      <a:ext cx="6069874" cy="5251268"/>
    </a:xfrm>
    <a:prstGeom prst="rect">
      <a:avLst/>
    </a:prstGeom>
    <a:noFill/>
    <a:ln w="9525" cap="flat" cmpd="sng" algn="ctr">
      <a:noFill/>
      <a:round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800" b="1" i="0" baseline="0" dirty="0">
                <a:effectLst/>
              </a:rPr>
              <a:t>Распределение проектов социальной архитектуры в регионах России по направлениям</a:t>
            </a:r>
            <a:endParaRPr lang="ru-RU" sz="28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Социальная поддержка и соцобслуживание</c:v>
                </c:pt>
                <c:pt idx="1">
                  <c:v>Здравоохранение и ЗОЖ</c:v>
                </c:pt>
                <c:pt idx="2">
                  <c:v>Развитие человеческого потенциала (дети, школа, молодежь)</c:v>
                </c:pt>
                <c:pt idx="3">
                  <c:v>Демография и поддержка семей</c:v>
                </c:pt>
              </c:strCache>
            </c:str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0.14499999999999999</c:v>
                </c:pt>
                <c:pt idx="1">
                  <c:v>0.16400000000000001</c:v>
                </c:pt>
                <c:pt idx="2">
                  <c:v>0.23899999999999999</c:v>
                </c:pt>
                <c:pt idx="3">
                  <c:v>0.24399999999999999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70-4B12-933B-8EA8D3F106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35177023"/>
        <c:axId val="127303119"/>
      </c:barChart>
      <c:catAx>
        <c:axId val="2351770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7303119"/>
        <c:crosses val="autoZero"/>
        <c:auto val="1"/>
        <c:lblAlgn val="ctr"/>
        <c:lblOffset val="100"/>
        <c:noMultiLvlLbl val="0"/>
      </c:catAx>
      <c:valAx>
        <c:axId val="1273031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235177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>
              <a:lumMod val="95000"/>
              <a:lumOff val="5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91723-DB18-4080-AB94-F7B14B596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D4076-C2FA-490C-A8C6-CD7C06230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0FA25-9EAC-4BF0-9A89-99D72734B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56FB04-A778-4ADE-A0C1-9F38D2D0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66BB2C-7942-4380-A737-679C5476E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564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8B757D-1221-42B7-8DB9-15B6F38A1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62592B-053C-42CC-A95D-F8ECC523B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D1F850-CB96-4872-AD7E-D48C2FF62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D4069C-810C-4FD2-B6C7-9661720E7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7AE38B-5050-4EC9-ABB9-623F25D0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3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CC41CB9-7761-448F-83BE-6E2517A364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AC6F47-8ECB-4D3C-9458-8E1C4B854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1ADE19-5100-4E9C-BA93-B5BE0C27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2543D3-C076-4A58-B82C-169B5A0FA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816FF2-4A5A-4B4A-94F8-8F3B4D19C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04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BA6EE-601B-4882-B5FE-76C251152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A3D291-3BE6-4397-9999-E593BB1E6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9E97C4-C4F8-4C31-A0E0-B68A53BD6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3B94D7-A3A9-489B-BDF2-9F73DCD88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5851DB-4048-447A-82D3-6FF2E77D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71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D1983-7698-4680-81FD-CF5E4604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D67347-242C-44BA-AADC-B05975BC5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14055C-0F85-4925-A812-BC462258B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34BCF0-B823-4D43-AA4C-584C89AD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830998-EED2-4CD3-B799-4285BCE8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5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7B030A-16DB-4F49-8F09-1C6977657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348DDE-9725-42FA-BF01-76956E806A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3812B5-DFF5-47A3-AF59-904383FC8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F1BE5B-E919-4E8B-B746-2B5826FBC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74DF11-679E-47ED-B643-54AC8E995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EECBA42-82BE-4DD8-8098-FD6B8704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3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B0FEA-76DC-4B98-9D24-B189E16F6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A1FBF3-0742-47F2-9E2E-0166A7307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5BC67E-95CC-4D45-8781-C040084A9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9CD57-B2C9-41E4-8027-5CE29DDBB6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F7A13E-EA13-49F5-AAEB-204D4AE5DA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CA6631E-E9F2-44B3-B937-776EEBF76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936269-5DCF-4F57-94F2-5AE2F476B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F6C822A-46AB-4CC8-B7CC-6798E058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236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AF42F-296A-4978-A05F-09FA87A78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228C12-462C-4283-8A2E-DC1B9C13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D725F59-B952-470C-A8B5-A32C440B0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ECADD19-18A8-4B90-A557-C0749E1D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98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BB63988-5B53-471C-A20B-FA08AFE51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5BCDA79-B532-46B7-A11B-96ADFBF1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0DCA16-0E3D-4BD4-9F14-164CB8048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2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1EB21-7994-4984-B92C-283CDF9FE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907A78-3D6C-4870-9683-1BA2FD00D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9424AE-090D-43A4-B4C2-15E697B22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8B9D66-3442-4BDB-AC20-D00BF05B3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825DFC-7460-4C12-B989-C77F1E02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127ABE-13EB-4FA6-9FE9-CF7FBD1F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13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7ADF0-68CC-4140-9BD8-DD3A6D3B1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0447AAC-CA2F-44E1-966F-D1095DDE3E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498C6A-2023-4F9B-AA30-30841E28E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4FCE33-6C95-4B6D-9091-EF87C01A1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E652B2-7384-48D7-9AC2-FB789828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C77D59-89F5-4367-861F-9CDB9A74E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545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A5577-3ACE-4D82-BBDA-709AE9EB1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BCE977-3F65-4560-8E78-FDFE544F4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87BBB-512C-4935-B9C0-223E140EEE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8B0AB-9534-4C31-910C-0F20C8E7379A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90DD41-28ED-48AC-9784-03AF45A76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9852EA-11F1-4673-9174-BF1963B468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0B4B5-A8CE-423C-AE1A-EB81C6B4C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61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F30DA-AECC-47A0-833C-E3FA2EAD9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как объект социальной архитектуры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D92F90-21B9-4F9C-BCAB-A47D8BAC49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Елена Бродовская,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доктор политических наук, заместитель руководителя департамента Института социальной архитектуры Президентской платформы «Россия – страна возможностей»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F029CF-9187-4F2F-80AF-6F7B3C1ED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313E889E-41F0-43F4-B1FD-7AA31443D9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07" b="33777"/>
          <a:stretch/>
        </p:blipFill>
        <p:spPr bwMode="auto">
          <a:xfrm>
            <a:off x="7529660" y="482846"/>
            <a:ext cx="2888410" cy="75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603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37B300-D9D3-4A0A-B7A3-524E9573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36" y="-59336"/>
            <a:ext cx="10252046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российской модели семьи: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и прогнозы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2E90AC-14CB-4219-A2AF-1C02123F77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587" y="1195738"/>
            <a:ext cx="3543681" cy="5526456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6 лет интенсивность информационного потока внешнего давления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увеличилась более чем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12 раз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 прогноз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интенсивности потока внешнего информационного воздействия показал несколько сценариев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позитивном сценарии интенсивность потока снижается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благодаря превентивным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консолидированным действиям государства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общества</a:t>
            </a:r>
          </a:p>
          <a:p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EF9AF6-3A81-4828-83D7-7C0EE29FD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5A2FED17-D603-4309-87FF-38121855A8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3591783"/>
              </p:ext>
            </p:extLst>
          </p:nvPr>
        </p:nvGraphicFramePr>
        <p:xfrm>
          <a:off x="3543300" y="1098959"/>
          <a:ext cx="8434113" cy="5623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5778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37B300-D9D3-4A0A-B7A3-524E9573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37" y="0"/>
            <a:ext cx="10252046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российской модели семьи: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жизненные цели молодежи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EF9AF6-3A81-4828-83D7-7C0EE29FD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6AD55532-94DF-47C6-8A49-750FF90F93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051498"/>
              </p:ext>
            </p:extLst>
          </p:nvPr>
        </p:nvGraphicFramePr>
        <p:xfrm>
          <a:off x="276134" y="1050753"/>
          <a:ext cx="7096216" cy="4756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4">
            <a:extLst>
              <a:ext uri="{FF2B5EF4-FFF2-40B4-BE49-F238E27FC236}">
                <a16:creationId xmlns:a16="http://schemas.microsoft.com/office/drawing/2014/main" id="{D995547F-378D-488E-A42B-5E996D747AFB}"/>
              </a:ext>
            </a:extLst>
          </p:cNvPr>
          <p:cNvSpPr txBox="1"/>
          <p:nvPr/>
        </p:nvSpPr>
        <p:spPr bwMode="auto">
          <a:xfrm>
            <a:off x="276134" y="5780782"/>
            <a:ext cx="69056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>
                <a:latin typeface="Times New Roman"/>
              </a:rPr>
              <a:t>Опрошено </a:t>
            </a:r>
            <a:r>
              <a:rPr lang="ru-RU" sz="1600" b="1" dirty="0">
                <a:latin typeface="Times New Roman"/>
              </a:rPr>
              <a:t>1375 учащихся средних общеобразовательных и средних профессиональных </a:t>
            </a:r>
            <a:r>
              <a:rPr lang="ru-RU" sz="1600" dirty="0">
                <a:latin typeface="Times New Roman"/>
              </a:rPr>
              <a:t>образовательных учреждений и </a:t>
            </a:r>
            <a:r>
              <a:rPr lang="ru-RU" sz="1600" b="1" dirty="0">
                <a:latin typeface="Times New Roman"/>
              </a:rPr>
              <a:t>915 обучающихся вузов </a:t>
            </a:r>
            <a:r>
              <a:rPr lang="ru-RU" sz="1600" dirty="0">
                <a:latin typeface="Times New Roman"/>
              </a:rPr>
              <a:t>России, обеспечена репрезентация по полу, году обучения и территориальной принадлежности респондентов</a:t>
            </a:r>
            <a:endParaRPr lang="ru-RU" sz="1400" dirty="0">
              <a:latin typeface="Times New Roman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C01D2B15-60F7-4C02-A25B-E8649C7FB975}"/>
              </a:ext>
            </a:extLst>
          </p:cNvPr>
          <p:cNvSpPr txBox="1">
            <a:spLocks/>
          </p:cNvSpPr>
          <p:nvPr/>
        </p:nvSpPr>
        <p:spPr>
          <a:xfrm>
            <a:off x="7482162" y="1461368"/>
            <a:ext cx="4347888" cy="5526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ценности консолидируют молодежь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 зависимости от поколенческих, региональных, социальных характеристик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усвоила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ценности, которые являются основой устойчивости российской модели семьи: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справедливость, взаимопомощь и взаимоуважение, достоинство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– социальное государство,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системная поддержка семьи опирается на права, свободы и обязанности граждан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57661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37B300-D9D3-4A0A-B7A3-524E95739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37" y="0"/>
            <a:ext cx="10252046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российской модели семьи: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образы будущего молодежи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EF9AF6-3A81-4828-83D7-7C0EE29FD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sp>
        <p:nvSpPr>
          <p:cNvPr id="9" name="TextBox 4">
            <a:extLst>
              <a:ext uri="{FF2B5EF4-FFF2-40B4-BE49-F238E27FC236}">
                <a16:creationId xmlns:a16="http://schemas.microsoft.com/office/drawing/2014/main" id="{D995547F-378D-488E-A42B-5E996D747AFB}"/>
              </a:ext>
            </a:extLst>
          </p:cNvPr>
          <p:cNvSpPr txBox="1"/>
          <p:nvPr/>
        </p:nvSpPr>
        <p:spPr bwMode="auto">
          <a:xfrm>
            <a:off x="276134" y="5780782"/>
            <a:ext cx="60484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dirty="0">
                <a:latin typeface="Times New Roman"/>
              </a:rPr>
              <a:t>Опрошено </a:t>
            </a:r>
            <a:r>
              <a:rPr lang="ru-RU" sz="1200" b="1" dirty="0">
                <a:latin typeface="Times New Roman"/>
              </a:rPr>
              <a:t>1375 учащихся средних общеобразовательных и средних профессиональных </a:t>
            </a:r>
            <a:r>
              <a:rPr lang="ru-RU" sz="1200" dirty="0">
                <a:latin typeface="Times New Roman"/>
              </a:rPr>
              <a:t>образовательных учреждений и </a:t>
            </a:r>
            <a:r>
              <a:rPr lang="ru-RU" sz="1200" b="1" dirty="0">
                <a:latin typeface="Times New Roman"/>
              </a:rPr>
              <a:t>915 обучающихся вузов </a:t>
            </a:r>
            <a:r>
              <a:rPr lang="ru-RU" sz="1200" dirty="0">
                <a:latin typeface="Times New Roman"/>
              </a:rPr>
              <a:t>России, обеспечена репрезентация по полу, году обучения и территориальной принадлежности респондентов</a:t>
            </a:r>
            <a:endParaRPr lang="ru-RU" sz="1100" dirty="0">
              <a:latin typeface="Times New Roman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C01D2B15-60F7-4C02-A25B-E8649C7FB975}"/>
              </a:ext>
            </a:extLst>
          </p:cNvPr>
          <p:cNvSpPr txBox="1">
            <a:spLocks/>
          </p:cNvSpPr>
          <p:nvPr/>
        </p:nvSpPr>
        <p:spPr>
          <a:xfrm>
            <a:off x="7482162" y="1486757"/>
            <a:ext cx="4347888" cy="5526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семья всегда была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союзом двух людей,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фундаментом всего общественного устройства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крепкой семьи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приоритетной жизненной цели более проявлен у молодежи, которая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видит Россию будущего великой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семейных ценностей связан с такими макросоциальными категориями как: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патриотизм, историческая память, высокие нравственные идеалы</a:t>
            </a: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E2D299-CEAA-4CE9-824E-46A43FD68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4966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F1DDB23-8BAC-4FE4-96B9-F0B0E08DE8E4}"/>
              </a:ext>
            </a:extLst>
          </p:cNvPr>
          <p:cNvPicPr/>
          <p:nvPr/>
        </p:nvPicPr>
        <p:blipFill rotWithShape="1">
          <a:blip r:embed="rId3"/>
          <a:srcRect t="-4182" b="40463"/>
          <a:stretch/>
        </p:blipFill>
        <p:spPr bwMode="auto">
          <a:xfrm>
            <a:off x="147362" y="1014764"/>
            <a:ext cx="7334800" cy="45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830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D490D-21A2-4A97-B43B-FAD3AD986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588" y="135805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отношения в российской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западных цивилизациях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C43ACE-A772-47F5-805B-F2AA2DF14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08872E7-7C9D-45A5-B3D1-4C10EFD55EB4}"/>
              </a:ext>
            </a:extLst>
          </p:cNvPr>
          <p:cNvSpPr/>
          <p:nvPr/>
        </p:nvSpPr>
        <p:spPr>
          <a:xfrm>
            <a:off x="418906" y="2682705"/>
            <a:ext cx="5067300" cy="3937317"/>
          </a:xfrm>
          <a:prstGeom prst="rect">
            <a:avLst/>
          </a:prstGeom>
          <a:solidFill>
            <a:srgbClr val="FF7575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Сделка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Атомизация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Соревнование, конкуренция, борьба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Отрицание человеческой природы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Дисгармония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Абсолютизация равенства</a:t>
            </a:r>
          </a:p>
          <a:p>
            <a:pPr algn="ctr"/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Чайлдфри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050D81E-918E-4ACF-AA02-7C8BC363FF22}"/>
              </a:ext>
            </a:extLst>
          </p:cNvPr>
          <p:cNvSpPr/>
          <p:nvPr/>
        </p:nvSpPr>
        <p:spPr>
          <a:xfrm>
            <a:off x="295081" y="1477079"/>
            <a:ext cx="55451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Западная прагматическая модель: «контракт»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C9A60D8-2903-4E3A-9F69-86E933529554}"/>
              </a:ext>
            </a:extLst>
          </p:cNvPr>
          <p:cNvSpPr/>
          <p:nvPr/>
        </p:nvSpPr>
        <p:spPr>
          <a:xfrm>
            <a:off x="6505335" y="1524704"/>
            <a:ext cx="5067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ценностная модель: «союз»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1396786-C387-4ACB-B27A-7CA655A14FF6}"/>
              </a:ext>
            </a:extLst>
          </p:cNvPr>
          <p:cNvSpPr/>
          <p:nvPr/>
        </p:nvSpPr>
        <p:spPr>
          <a:xfrm>
            <a:off x="6505335" y="2682705"/>
            <a:ext cx="5067300" cy="3937317"/>
          </a:xfrm>
          <a:prstGeom prst="rect">
            <a:avLst/>
          </a:prstGeom>
          <a:solidFill>
            <a:srgbClr val="B0DBFE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Доверие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Командность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Взаимоуважение, взаимоподдержка, взаимопомощь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Природосообразность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Гармония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 ролей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Чадолюбие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20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A50165-9054-41F3-A5C3-96961C65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Любовь, верность и жертвенность – антропологические константы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226DBE-D137-4969-9FAB-0C8E22D8F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Антропологические константы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границы, при разрушении которых человек перестает быть человеком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семьи основан на фундаментальной целостности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и проявляется через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любовь, верность и жертвенность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Жертвенная любовь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эмоция и не чувство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сознательное волевое действие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направленное, на благо другого человека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постоянный нравственный выбор человека, своего рода «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инвестиция в глубину»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позволяет строить долгосрочные крепкие отношения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D6D09F-89CE-4370-B37E-B85CC522F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2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F279B45-E9D8-4256-9D21-59C99A3CD1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8" t="12874" r="929"/>
          <a:stretch/>
        </p:blipFill>
        <p:spPr>
          <a:xfrm>
            <a:off x="6786563" y="1690688"/>
            <a:ext cx="5000624" cy="43513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C822A-341C-47D9-A4D6-92E3B81B3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архитектура семьи: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будущего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ECEAA-97EF-4427-965A-0120E0BA0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1E2C1A40-1D62-4CFC-84BB-001035997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843" y="1716431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F7BB4AA-30FA-4436-8980-3E87A32831E2}"/>
              </a:ext>
            </a:extLst>
          </p:cNvPr>
          <p:cNvSpPr/>
          <p:nvPr/>
        </p:nvSpPr>
        <p:spPr>
          <a:xfrm>
            <a:off x="6822282" y="4654364"/>
            <a:ext cx="5110162" cy="1077218"/>
          </a:xfrm>
          <a:prstGeom prst="rect">
            <a:avLst/>
          </a:prstGeom>
          <a:solidFill>
            <a:srgbClr val="808080">
              <a:alpha val="40000"/>
            </a:srgbClr>
          </a:solidFill>
        </p:spPr>
        <p:txBody>
          <a:bodyPr wrap="square">
            <a:spAutoFit/>
          </a:bodyPr>
          <a:lstStyle/>
          <a:p>
            <a:r>
              <a:rPr lang="ru-RU" sz="1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«Социоархитектурный подход можно выразить через формулу: прогноз, модель, проект. Их сочетание в конечном итоге формирует социальное изменение.»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DF31937-BEBA-4976-95A0-76D2BAE027B0}"/>
              </a:ext>
            </a:extLst>
          </p:cNvPr>
          <p:cNvSpPr/>
          <p:nvPr/>
        </p:nvSpPr>
        <p:spPr>
          <a:xfrm>
            <a:off x="9867901" y="5702478"/>
            <a:ext cx="1857374" cy="307777"/>
          </a:xfrm>
          <a:prstGeom prst="rect">
            <a:avLst/>
          </a:prstGeom>
          <a:solidFill>
            <a:srgbClr val="808080">
              <a:alpha val="40000"/>
            </a:srgbClr>
          </a:solidFill>
        </p:spPr>
        <p:txBody>
          <a:bodyPr wrap="square">
            <a:spAutoFit/>
          </a:bodyPr>
          <a:lstStyle/>
          <a:p>
            <a:r>
              <a:rPr lang="ru-RU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С.В. ВОЛОДЕНКОВ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969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C822A-341C-47D9-A4D6-92E3B81B3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архитектура семьи: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будущего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ECEAA-97EF-4427-965A-0120E0BA0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011EB898-56DD-4E71-AFBE-4EF38DAFE7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5385607"/>
              </p:ext>
            </p:extLst>
          </p:nvPr>
        </p:nvGraphicFramePr>
        <p:xfrm>
          <a:off x="552449" y="1771649"/>
          <a:ext cx="11191875" cy="4362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4">
            <a:extLst>
              <a:ext uri="{FF2B5EF4-FFF2-40B4-BE49-F238E27FC236}">
                <a16:creationId xmlns:a16="http://schemas.microsoft.com/office/drawing/2014/main" id="{8B236715-78B0-4F95-A031-67D2B455E929}"/>
              </a:ext>
            </a:extLst>
          </p:cNvPr>
          <p:cNvSpPr txBox="1"/>
          <p:nvPr/>
        </p:nvSpPr>
        <p:spPr bwMode="auto">
          <a:xfrm>
            <a:off x="99921" y="6134100"/>
            <a:ext cx="604846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200" dirty="0">
                <a:latin typeface="Times New Roman"/>
              </a:rPr>
              <a:t>На основании данных из статьи Д. А. Кислициной</a:t>
            </a:r>
          </a:p>
          <a:p>
            <a:pPr algn="just">
              <a:defRPr/>
            </a:pPr>
            <a:r>
              <a:rPr lang="ru-RU" sz="1100" dirty="0">
                <a:latin typeface="Times New Roman"/>
              </a:rPr>
              <a:t>Кислицына Д. О. Социальная архитектура регионов России // Государство. 2026. №5. URL: https://cyberleninka.ru/article/n/sotsialnaya-arhitektura-regionov-rossii (дата обращения: 08.07.2026).</a:t>
            </a:r>
          </a:p>
        </p:txBody>
      </p:sp>
    </p:spTree>
    <p:extLst>
      <p:ext uri="{BB962C8B-B14F-4D97-AF65-F5344CB8AC3E}">
        <p14:creationId xmlns:p14="http://schemas.microsoft.com/office/powerpoint/2010/main" val="3266825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3A64A-F452-4B25-9174-D1898C46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55" y="151544"/>
            <a:ext cx="10515600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семья: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цивилизационный код нации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9F1E5A-C191-4598-98B9-C2262CA65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528183" y="135805"/>
            <a:ext cx="1449229" cy="1449229"/>
          </a:xfrm>
          <a:prstGeom prst="rect">
            <a:avLst/>
          </a:prstGeom>
        </p:spPr>
      </p:pic>
      <p:sp>
        <p:nvSpPr>
          <p:cNvPr id="8" name="Подзаголовок 4">
            <a:extLst>
              <a:ext uri="{FF2B5EF4-FFF2-40B4-BE49-F238E27FC236}">
                <a16:creationId xmlns:a16="http://schemas.microsoft.com/office/drawing/2014/main" id="{EFCB54A7-DE97-4602-9D5A-64DC2D782411}"/>
              </a:ext>
            </a:extLst>
          </p:cNvPr>
          <p:cNvSpPr txBox="1"/>
          <p:nvPr/>
        </p:nvSpPr>
        <p:spPr bwMode="auto">
          <a:xfrm>
            <a:off x="373891" y="1506255"/>
            <a:ext cx="10494816" cy="1011114"/>
          </a:xfrm>
          <a:prstGeom prst="rect">
            <a:avLst/>
          </a:prstGeo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998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98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498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just">
              <a:lnSpc>
                <a:spcPct val="80000"/>
              </a:lnSpc>
              <a:spcBef>
                <a:spcPts val="998"/>
              </a:spcBef>
              <a:spcAft>
                <a:spcPts val="0"/>
              </a:spcAft>
              <a:buFont typeface="Arial"/>
              <a:buNone/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Среди российской молодёжи было выявлено 5 кл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ючевых групп ценностей, объединенных наличием ключевых установок. </a:t>
            </a:r>
            <a:endParaRPr sz="2000" b="0" i="0" u="none" strike="noStrike" cap="none" spc="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1E30C35-1C5E-4D4B-9A1C-63231C3BB483}"/>
              </a:ext>
            </a:extLst>
          </p:cNvPr>
          <p:cNvSpPr/>
          <p:nvPr/>
        </p:nvSpPr>
        <p:spPr bwMode="auto">
          <a:xfrm>
            <a:off x="489724" y="2184791"/>
            <a:ext cx="3313652" cy="2080470"/>
          </a:xfrm>
          <a:prstGeom prst="rect">
            <a:avLst/>
          </a:prstGeom>
          <a:solidFill>
            <a:srgbClr val="0000FF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«Деятельностные патриоты»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Патриотизм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Гражданственность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Служение Отечеству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Ответственность за судьбу Родины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97AC0E3-82F5-42C5-A2A5-9827F32E9B75}"/>
              </a:ext>
            </a:extLst>
          </p:cNvPr>
          <p:cNvSpPr/>
          <p:nvPr/>
        </p:nvSpPr>
        <p:spPr bwMode="auto">
          <a:xfrm>
            <a:off x="8032822" y="2184791"/>
            <a:ext cx="3219975" cy="2080470"/>
          </a:xfrm>
          <a:prstGeom prst="rect">
            <a:avLst/>
          </a:prstGeom>
          <a:solidFill>
            <a:srgbClr val="FF3300">
              <a:alpha val="4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«Носители кода общности»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Единство народов России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Историческая память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Преемственность поколений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Коллективизм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315B8B5-76AB-4439-B413-D1782E29ECB8}"/>
              </a:ext>
            </a:extLst>
          </p:cNvPr>
          <p:cNvSpPr/>
          <p:nvPr/>
        </p:nvSpPr>
        <p:spPr bwMode="auto">
          <a:xfrm>
            <a:off x="2495716" y="4617597"/>
            <a:ext cx="3313652" cy="2080470"/>
          </a:xfrm>
          <a:prstGeom prst="rect">
            <a:avLst/>
          </a:prstGeom>
          <a:solidFill>
            <a:schemeClr val="accent6">
              <a:lumMod val="60000"/>
              <a:lumOff val="40000"/>
              <a:alpha val="5098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«Идеалисты»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Высокие нравственные идеалы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Созидательный труд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Приоритет духовного над материальным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Гуманизм, милосердие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4CB5CA0-8438-479D-9E86-151292684116}"/>
              </a:ext>
            </a:extLst>
          </p:cNvPr>
          <p:cNvSpPr/>
          <p:nvPr/>
        </p:nvSpPr>
        <p:spPr bwMode="auto">
          <a:xfrm>
            <a:off x="4261273" y="2184791"/>
            <a:ext cx="3313652" cy="2080470"/>
          </a:xfrm>
          <a:prstGeom prst="rect">
            <a:avLst/>
          </a:prstGeom>
          <a:solidFill>
            <a:srgbClr val="CC66FF">
              <a:alpha val="4196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«Социальные строители»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Взаимопомощь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взаимоуважение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Крепкая семья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Справедливость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7037FA-29C8-4E12-877E-057D343C5E5D}"/>
              </a:ext>
            </a:extLst>
          </p:cNvPr>
          <p:cNvSpPr/>
          <p:nvPr/>
        </p:nvSpPr>
        <p:spPr bwMode="auto">
          <a:xfrm>
            <a:off x="6937036" y="4625986"/>
            <a:ext cx="3219975" cy="2080470"/>
          </a:xfrm>
          <a:prstGeom prst="rect">
            <a:avLst/>
          </a:prstGeom>
          <a:solidFill>
            <a:srgbClr val="FFFF66">
              <a:alpha val="4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«Персоноцентристы»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 и свободы человека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Достоинство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Жизнь</a:t>
            </a:r>
          </a:p>
        </p:txBody>
      </p:sp>
    </p:spTree>
    <p:extLst>
      <p:ext uri="{BB962C8B-B14F-4D97-AF65-F5344CB8AC3E}">
        <p14:creationId xmlns:p14="http://schemas.microsoft.com/office/powerpoint/2010/main" val="2165960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590</Words>
  <Application>Microsoft Office PowerPoint</Application>
  <PresentationFormat>Широкоэкранный</PresentationFormat>
  <Paragraphs>78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Семья как объект социальной архитектуры</vt:lpstr>
      <vt:lpstr>Устойчивость российской модели семьи: риски и прогнозы</vt:lpstr>
      <vt:lpstr>Устойчивость российской модели семьи: жизненные цели молодежи</vt:lpstr>
      <vt:lpstr>Устойчивость российской модели семьи: образы будущего молодежи</vt:lpstr>
      <vt:lpstr>Семейные отношения в российской и западных цивилизациях </vt:lpstr>
      <vt:lpstr>Любовь, верность и жертвенность – антропологические константы</vt:lpstr>
      <vt:lpstr>Социальная архитектура семьи: проектирование будущего</vt:lpstr>
      <vt:lpstr>Социальная архитектура семьи: проектирование будущего</vt:lpstr>
      <vt:lpstr>Российская семья: цивилизационный код нации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как объект социальной архитектуры</dc:title>
  <dc:creator>Бродовская Елена Викторовна</dc:creator>
  <cp:lastModifiedBy>Бродовская Елена Викторовна</cp:lastModifiedBy>
  <cp:revision>22</cp:revision>
  <dcterms:created xsi:type="dcterms:W3CDTF">2026-07-08T14:47:26Z</dcterms:created>
  <dcterms:modified xsi:type="dcterms:W3CDTF">2026-07-08T18:00:45Z</dcterms:modified>
</cp:coreProperties>
</file>