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64" r:id="rId2"/>
    <p:sldId id="274" r:id="rId3"/>
    <p:sldId id="275" r:id="rId4"/>
    <p:sldId id="279" r:id="rId5"/>
    <p:sldId id="948" r:id="rId6"/>
    <p:sldId id="949" r:id="rId7"/>
    <p:sldId id="950" r:id="rId8"/>
    <p:sldId id="951" r:id="rId9"/>
    <p:sldId id="952" r:id="rId10"/>
    <p:sldId id="953" r:id="rId11"/>
    <p:sldId id="954" r:id="rId12"/>
    <p:sldId id="955" r:id="rId13"/>
    <p:sldId id="956" r:id="rId14"/>
    <p:sldId id="957" r:id="rId15"/>
    <p:sldId id="958" r:id="rId16"/>
    <p:sldId id="959" r:id="rId17"/>
    <p:sldId id="960" r:id="rId18"/>
    <p:sldId id="962" r:id="rId19"/>
    <p:sldId id="96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394" y="1164"/>
      </p:cViewPr>
      <p:guideLst>
        <p:guide orient="horz" pos="2160"/>
        <p:guide pos="3840"/>
        <p:guide pos="211"/>
        <p:guide pos="7469"/>
        <p:guide orient="horz" pos="25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E6F63-C85C-4829-951A-5D0722BF2469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D74AA-F175-406C-8C40-6F3367048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71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7A3DD-3138-4459-9C4D-5AF557A21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C207AC-3A4C-4E6F-89AE-85F4955E9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49885-33DD-40BD-9598-6CB05388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905B9-00D3-4BDB-A9C3-4C048E32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966E67-D69F-40E4-8221-C6E49384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1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1B556-93AA-42C4-B9FA-F63AA17B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F18085-A1F6-4FED-BBE1-4CB466FC5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E2241-00F3-406E-A323-30455C63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C33B6-BA69-4AFF-B175-1D95534B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6A0EE-A277-4BC3-8D5C-89E25EC8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8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1CB89E-7739-4EDF-A58B-98CCC88F3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FCF07-5D49-426D-88C7-14FE24EA5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220D4-6912-4B77-8E87-3C2B53D00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B6BE7-6C01-425A-A1F2-F28E8500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3159C-3B13-4964-BD79-B5D6429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0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E1DDA-2A22-46B5-9490-287BF773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58F13-9625-401B-88C9-505032F1E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F0E61-4E91-4EDD-B323-289AE8D3E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B2D0B-4E90-473B-BB67-0010A41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70FA4B-8F2F-44B2-8821-C4EC8747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EE155-DE8F-4122-83CA-39CB6CB4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E4DC1-26AB-43C0-968C-96A42546C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5DB2D-FE87-4BD9-8B6E-4CA2D8D1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C6B4B-2318-49E2-8800-D509B6E6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F422-662C-45E4-A961-C8AC27EE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3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49217-2AA7-4847-BD2D-A405E0AC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F7BED1-E3D9-4A04-96EC-55DC167D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D2E26A-FBDA-4DBD-B2FB-48AE68D3F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21031D-4C66-4EC6-BAC4-B6E0CB21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658A5-971F-406D-8914-9BD2EC40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4CEE62-8F72-4464-9AB3-E1037DEA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DD75E-AE95-4C93-ABA8-ACAE252F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514CFF-125E-4E41-915D-86343B27E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AE1876-AA28-43F4-B245-59D3CE57D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7DF01E-1C94-400C-8FFA-71005EFDA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22F628-1ABF-4408-BD06-8526BC925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D4056F-B71C-44BA-93BE-CF5DF7E4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4E022D-2CFF-4225-8D16-CBAFC408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8B28F1-3A1C-4550-AFBA-B220A914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8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C4E6A-9130-470D-9DA8-9CC8695F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919AF1-E110-4265-B709-EAC9ECCF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EA18A7-445E-414C-8B70-8D54DA7D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600A48-C7AC-4138-9CD6-15340FE0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8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FC394F-07FD-4E2E-93D4-17B88D7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F8FE5-DB5E-4DDA-A04C-B1836539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CD8DEC-21D2-4636-B1EE-B98807EB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4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01D7D-650A-4BB3-AA96-33FA81B3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5CFD9-F5EE-424A-9F5B-5A16893E8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921A72-89A3-4F12-8114-6D5606021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1D7EC6-22B1-4A30-B52A-145D343A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92569E-3F64-4544-9777-ADCF727D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0FF61-A6F6-462B-88DA-1AF8DBC8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593EF-C744-4FF7-A08E-AF926C38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A9EB58-0E6D-476B-9E7B-C4D47B4AF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6CB65A-12EB-494C-8D56-ADC6234D6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92CFBA-C9CE-4336-9DAE-8B1EA1AD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5ED41-A0D1-48B3-AA5B-A24D1C11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B3E028-6636-4DA1-AA20-CAF0C24D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6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BEF80-5E4E-4AD3-96BF-BD77ECE5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E80FC-4B4A-4E4F-B227-0C0CB98D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F23F9-3357-4482-B09C-AB51EB1D7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ABAEE-0B3D-4074-A008-FF8B4BDBD9DE}" type="datetimeFigureOut">
              <a:rPr lang="ru-RU" smtClean="0"/>
              <a:t>06.09.2025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B80B3-A702-4E20-A1AB-52401FECE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C284E2-4966-41BC-8956-638CEB829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1BB0-658B-47E6-9A23-0F23FFF08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66256" y="389467"/>
            <a:ext cx="8025744" cy="6561249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endParaRPr lang="ru-RU" sz="3500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</a:pPr>
            <a:endParaRPr lang="ru-RU" sz="3500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4000" dirty="0" smtClean="0">
                <a:solidFill>
                  <a:srgbClr val="00B050"/>
                </a:solidFill>
              </a:rPr>
              <a:t>Новые возможности обучения и оказания первой помощи!</a:t>
            </a:r>
            <a:endParaRPr lang="ru-RU" sz="4000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</a:pPr>
            <a:endParaRPr lang="ru-RU" sz="3500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3200" dirty="0">
                <a:solidFill>
                  <a:srgbClr val="00B050"/>
                </a:solidFill>
              </a:rPr>
              <a:t>Дежурный Леонид Игоревич</a:t>
            </a:r>
          </a:p>
          <a:p>
            <a:pPr algn="l">
              <a:spcBef>
                <a:spcPts val="0"/>
              </a:spcBef>
            </a:pPr>
            <a:endParaRPr lang="ru-RU" altLang="ru-RU" dirty="0">
              <a:solidFill>
                <a:srgbClr val="00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dirty="0"/>
              <a:t>первый заместитель председателя Профильной комиссии Минздрава </a:t>
            </a:r>
            <a:r>
              <a:rPr lang="ru-RU" dirty="0" smtClean="0"/>
              <a:t>России </a:t>
            </a:r>
            <a:r>
              <a:rPr lang="ru-RU" dirty="0"/>
              <a:t>по направлению «Первая помощь</a:t>
            </a:r>
            <a:r>
              <a:rPr lang="ru-RU" dirty="0" smtClean="0"/>
              <a:t>»,</a:t>
            </a:r>
          </a:p>
          <a:p>
            <a:pPr algn="l">
              <a:spcBef>
                <a:spcPts val="0"/>
              </a:spcBef>
            </a:pPr>
            <a:r>
              <a:rPr lang="ru-RU" dirty="0" smtClean="0"/>
              <a:t>председатель Общероссийской </a:t>
            </a:r>
            <a:r>
              <a:rPr lang="ru-RU" dirty="0"/>
              <a:t>общественной организации «Российское общество первой помощи»,</a:t>
            </a:r>
          </a:p>
          <a:p>
            <a:pPr algn="l">
              <a:spcBef>
                <a:spcPts val="0"/>
              </a:spcBef>
            </a:pPr>
            <a:r>
              <a:rPr lang="ru-RU" dirty="0" smtClean="0"/>
              <a:t>доктор </a:t>
            </a:r>
            <a:r>
              <a:rPr lang="ru-RU" dirty="0"/>
              <a:t>медицинских наук, профессор</a:t>
            </a:r>
          </a:p>
          <a:p>
            <a:pPr algn="l">
              <a:spcBef>
                <a:spcPts val="0"/>
              </a:spcBef>
            </a:pPr>
            <a:endParaRPr lang="ru-RU" sz="2000" dirty="0"/>
          </a:p>
          <a:p>
            <a:pPr algn="l"/>
            <a:endParaRPr lang="ru-RU" dirty="0"/>
          </a:p>
        </p:txBody>
      </p:sp>
      <p:pic>
        <p:nvPicPr>
          <p:cNvPr id="8" name="Рисунок 7" descr="Изображение выглядит как символ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CAE6107-121C-879D-C540-C7E81A53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" y="2330931"/>
            <a:ext cx="3748548" cy="1649361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0C670B6-69C5-8CE3-817C-C407C7235FB2}"/>
              </a:ext>
            </a:extLst>
          </p:cNvPr>
          <p:cNvGrpSpPr/>
          <p:nvPr/>
        </p:nvGrpSpPr>
        <p:grpSpPr>
          <a:xfrm>
            <a:off x="1897021" y="148609"/>
            <a:ext cx="2269235" cy="6528121"/>
            <a:chOff x="2032000" y="-58057"/>
            <a:chExt cx="1701926" cy="5303673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384FF70-C997-25A9-2F14-34F195DB41A9}"/>
                </a:ext>
              </a:extLst>
            </p:cNvPr>
            <p:cNvCxnSpPr>
              <a:cxnSpLocks/>
            </p:cNvCxnSpPr>
            <p:nvPr/>
          </p:nvCxnSpPr>
          <p:spPr>
            <a:xfrm>
              <a:off x="2283581" y="-58057"/>
              <a:ext cx="1450345" cy="2363900"/>
            </a:xfrm>
            <a:prstGeom prst="line">
              <a:avLst/>
            </a:prstGeom>
            <a:ln w="12700">
              <a:solidFill>
                <a:srgbClr val="2A7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AA61F69-35CE-839F-192B-5C961F8DC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2000" y="2302126"/>
              <a:ext cx="1701926" cy="2943490"/>
            </a:xfrm>
            <a:prstGeom prst="line">
              <a:avLst/>
            </a:prstGeom>
            <a:ln w="12700">
              <a:solidFill>
                <a:srgbClr val="2A7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18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5104085" cy="6832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7" y="42302"/>
            <a:ext cx="5327406" cy="68156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3524C-1AE9-4D0F-9CC5-3026EB933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451" y="1012825"/>
            <a:ext cx="8653463" cy="49164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/>
              <a:t/>
            </a:r>
            <a:br>
              <a:rPr lang="ru-RU" altLang="ru-RU" b="1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endParaRPr lang="ru-RU" altLang="ru-RU" sz="2100"/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2" y="2439989"/>
            <a:ext cx="6702853" cy="158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824"/>
            <a:ext cx="8319771" cy="157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8" y="4167187"/>
            <a:ext cx="6625043" cy="21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83524C-1AE9-4D0F-9CC5-3026EB933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4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59375" y="2828925"/>
            <a:ext cx="1708150" cy="11144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3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3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13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35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Единый Регистр </a:t>
            </a:r>
          </a:p>
          <a:p>
            <a:pPr algn="ctr" eaLnBrk="1" hangingPunct="1">
              <a:defRPr/>
            </a:pPr>
            <a:r>
              <a:rPr lang="ru-RU" altLang="ru-RU" sz="135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первой </a:t>
            </a:r>
            <a:r>
              <a:rPr lang="ru-RU" altLang="ru-RU" sz="135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помощи</a:t>
            </a:r>
            <a:endParaRPr lang="ru-RU" altLang="ru-RU" sz="135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24175" y="1214438"/>
            <a:ext cx="1708150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База данных специалистов (преподавателей первой помощи)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7788" y="1265238"/>
            <a:ext cx="1709737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База данных образовательных организаций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24175" y="4443413"/>
            <a:ext cx="1708150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База данных обученных первой помощи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57788" y="4443413"/>
            <a:ext cx="1728787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Организация единой трансляционной (телемедицинской) сети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24175" y="2828925"/>
            <a:ext cx="1708150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Взаимодействие с органами государственной власти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73950" y="4443413"/>
            <a:ext cx="1708150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Информационное обеспечение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72363" y="2854325"/>
            <a:ext cx="1709737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Выстраивание рейтингов профессиональной активности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73950" y="1265238"/>
            <a:ext cx="1708150" cy="1114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</a:rPr>
              <a:t>Ведение истории  профессиональной образовательной активности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560888" y="2265363"/>
            <a:ext cx="714375" cy="6318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6818313" y="2328863"/>
            <a:ext cx="719137" cy="5683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761163" y="3856038"/>
            <a:ext cx="776287" cy="64293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4560888" y="3856038"/>
            <a:ext cx="658812" cy="64293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5" idx="3"/>
          </p:cNvCxnSpPr>
          <p:nvPr/>
        </p:nvCxnSpPr>
        <p:spPr>
          <a:xfrm>
            <a:off x="4632325" y="3386138"/>
            <a:ext cx="5254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4" idx="3"/>
          </p:cNvCxnSpPr>
          <p:nvPr/>
        </p:nvCxnSpPr>
        <p:spPr>
          <a:xfrm>
            <a:off x="6867525" y="3386138"/>
            <a:ext cx="6048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2" idx="2"/>
            <a:endCxn id="4" idx="0"/>
          </p:cNvCxnSpPr>
          <p:nvPr/>
        </p:nvCxnSpPr>
        <p:spPr>
          <a:xfrm>
            <a:off x="6011863" y="2379663"/>
            <a:ext cx="0" cy="4492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4" idx="2"/>
            <a:endCxn id="14" idx="0"/>
          </p:cNvCxnSpPr>
          <p:nvPr/>
        </p:nvCxnSpPr>
        <p:spPr>
          <a:xfrm>
            <a:off x="6013450" y="3943350"/>
            <a:ext cx="9525" cy="50006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5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2897188"/>
            <a:ext cx="50958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DEC1B-5EBF-4E41-98C9-D360F92D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C74865-BFFE-431D-9850-099DEC006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818213" y="-1580953"/>
            <a:ext cx="6526305" cy="10118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85F92-92B8-466B-A51F-73D588425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99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994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4" y="-17463"/>
            <a:ext cx="5151437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DEA6C-F55F-4643-9B38-8DDB7742C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11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63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06" y="3876675"/>
            <a:ext cx="19621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2933700"/>
            <a:ext cx="19621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98" y="2007773"/>
            <a:ext cx="19621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8424" y="931583"/>
            <a:ext cx="1962150" cy="2616200"/>
          </a:xfrm>
        </p:spPr>
      </p:pic>
      <p:pic>
        <p:nvPicPr>
          <p:cNvPr id="40967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0"/>
            <a:ext cx="19621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9C358A-687E-4560-8272-86D930DBB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962" y="2282824"/>
            <a:ext cx="2666075" cy="4575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9C358A-687E-4560-8272-86D930DBB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937" y="0"/>
            <a:ext cx="6586934" cy="3890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930"/>
            <a:ext cx="4605242" cy="46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4" y="181980"/>
            <a:ext cx="9400239" cy="66760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83524C-1AE9-4D0F-9CC5-3026EB933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0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7000" y="1235982"/>
            <a:ext cx="11353800" cy="2247447"/>
          </a:xfrm>
        </p:spPr>
        <p:txBody>
          <a:bodyPr>
            <a:noAutofit/>
          </a:bodyPr>
          <a:lstStyle/>
          <a:p>
            <a:pPr algn="ctr"/>
            <a:r>
              <a:rPr lang="ru-RU" altLang="ru-RU" sz="8000" dirty="0" smtClean="0">
                <a:solidFill>
                  <a:srgbClr val="00B050"/>
                </a:solidFill>
              </a:rPr>
              <a:t>Унификация первой помощи!</a:t>
            </a:r>
            <a:br>
              <a:rPr lang="ru-RU" altLang="ru-RU" sz="8000" dirty="0" smtClean="0">
                <a:solidFill>
                  <a:srgbClr val="00B050"/>
                </a:solidFill>
              </a:rPr>
            </a:br>
            <a:r>
              <a:rPr lang="ru-RU" altLang="ru-RU" sz="8000" dirty="0" smtClean="0">
                <a:solidFill>
                  <a:srgbClr val="00B050"/>
                </a:solidFill>
              </a:rPr>
              <a:t/>
            </a:r>
            <a:br>
              <a:rPr lang="ru-RU" altLang="ru-RU" sz="8000" dirty="0" smtClean="0">
                <a:solidFill>
                  <a:srgbClr val="00B050"/>
                </a:solidFill>
              </a:rPr>
            </a:br>
            <a:r>
              <a:rPr lang="ru-RU" altLang="ru-RU" sz="8000" dirty="0" smtClean="0">
                <a:solidFill>
                  <a:srgbClr val="00B050"/>
                </a:solidFill>
              </a:rPr>
              <a:t>Места хватит всем!</a:t>
            </a:r>
            <a:endParaRPr lang="ru-RU" altLang="ru-RU" sz="80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54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65350" y="4954588"/>
            <a:ext cx="8229600" cy="13843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5400" b="1"/>
              <a:t>Спасибо за внимание!</a:t>
            </a:r>
            <a:r>
              <a:rPr lang="ru-RU" altLang="ru-RU" sz="4800" b="1"/>
              <a:t/>
            </a:r>
            <a:br>
              <a:rPr lang="ru-RU" altLang="ru-RU" sz="4800" b="1"/>
            </a:br>
            <a:r>
              <a:rPr lang="ru-RU" altLang="ru-RU" sz="4800" b="1"/>
              <a:t/>
            </a:r>
            <a:br>
              <a:rPr lang="ru-RU" altLang="ru-RU" sz="4800" b="1"/>
            </a:br>
            <a:r>
              <a:rPr lang="ru-RU" altLang="ru-RU" sz="4800" b="1"/>
              <a:t> </a:t>
            </a:r>
            <a:r>
              <a:rPr lang="en-US" altLang="ru-RU" sz="4800" b="1">
                <a:solidFill>
                  <a:srgbClr val="006600"/>
                </a:solidFill>
              </a:rPr>
              <a:t>www.allfirstaid.ru</a:t>
            </a:r>
            <a:r>
              <a:rPr lang="ru-RU" altLang="ru-RU" sz="4800">
                <a:solidFill>
                  <a:srgbClr val="000018"/>
                </a:solidFill>
              </a:rPr>
              <a:t> </a:t>
            </a:r>
          </a:p>
        </p:txBody>
      </p:sp>
      <p:pic>
        <p:nvPicPr>
          <p:cNvPr id="20483" name="Picture 3" descr="Sign_first_a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204788"/>
            <a:ext cx="370363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4799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9" y="4440238"/>
            <a:ext cx="4814887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606551" y="4240213"/>
            <a:ext cx="4938713" cy="0"/>
          </a:xfrm>
          <a:prstGeom prst="line">
            <a:avLst/>
          </a:prstGeom>
          <a:ln w="50800" cap="rnd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5400" b="1" dirty="0">
                <a:solidFill>
                  <a:srgbClr val="00B050"/>
                </a:solidFill>
              </a:rPr>
              <a:t>31 статья</a:t>
            </a:r>
            <a:r>
              <a:rPr lang="ru-RU" altLang="ru-RU" sz="3200" dirty="0">
                <a:solidFill>
                  <a:srgbClr val="00B050"/>
                </a:solidFill>
              </a:rPr>
              <a:t/>
            </a:r>
            <a:br>
              <a:rPr lang="ru-RU" altLang="ru-RU" sz="3200" dirty="0">
                <a:solidFill>
                  <a:srgbClr val="00B050"/>
                </a:solidFill>
              </a:rPr>
            </a:br>
            <a:endParaRPr lang="ru-RU" altLang="ru-RU" sz="3200" dirty="0">
              <a:solidFill>
                <a:srgbClr val="00B050"/>
              </a:solidFill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217714" y="1094014"/>
            <a:ext cx="10515600" cy="56443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altLang="ru-RU" sz="4200" dirty="0"/>
              <a:t> </a:t>
            </a:r>
            <a:r>
              <a:rPr lang="ru-RU" altLang="ru-RU" sz="4200" dirty="0">
                <a:solidFill>
                  <a:srgbClr val="00B050"/>
                </a:solidFill>
              </a:rPr>
              <a:t>Было</a:t>
            </a:r>
            <a:r>
              <a:rPr lang="ru-RU" altLang="ru-RU" sz="4200" dirty="0"/>
              <a:t> </a:t>
            </a:r>
          </a:p>
          <a:p>
            <a:pPr marL="0" indent="0">
              <a:buNone/>
            </a:pPr>
            <a:r>
              <a:rPr lang="ru-RU" altLang="ru-RU" sz="3200" dirty="0"/>
              <a:t>2. </a:t>
            </a:r>
            <a:r>
              <a:rPr lang="ru-RU" altLang="ru-RU" sz="3200" dirty="0">
                <a:solidFill>
                  <a:srgbClr val="FF0000"/>
                </a:solidFill>
              </a:rPr>
              <a:t>Перечень состояний</a:t>
            </a:r>
            <a:r>
              <a:rPr lang="ru-RU" altLang="ru-RU" sz="3200" dirty="0"/>
              <a:t>, при которых оказывается первая помощь, и </a:t>
            </a:r>
            <a:r>
              <a:rPr lang="ru-RU" altLang="ru-RU" sz="3200" dirty="0">
                <a:solidFill>
                  <a:srgbClr val="FF0000"/>
                </a:solidFill>
              </a:rPr>
              <a:t>перечень мероприятий </a:t>
            </a:r>
            <a:r>
              <a:rPr lang="ru-RU" altLang="ru-RU" sz="3200" dirty="0"/>
              <a:t>по оказанию первой помощи утверждаются уполномоченным федеральным органом исполнительной власти.</a:t>
            </a:r>
            <a:br>
              <a:rPr lang="ru-RU" altLang="ru-RU" sz="3200" dirty="0"/>
            </a:br>
            <a:endParaRPr lang="ru-RU" altLang="ru-RU" sz="3200" dirty="0"/>
          </a:p>
          <a:p>
            <a:pPr marL="0" indent="0">
              <a:buNone/>
            </a:pPr>
            <a:r>
              <a:rPr lang="ru-RU" altLang="ru-RU" sz="4200" dirty="0">
                <a:solidFill>
                  <a:srgbClr val="00B050"/>
                </a:solidFill>
              </a:rPr>
              <a:t>Стало</a:t>
            </a:r>
          </a:p>
          <a:p>
            <a:pPr marL="0" indent="0">
              <a:buNone/>
            </a:pPr>
            <a:r>
              <a:rPr lang="ru-RU" altLang="ru-RU" sz="3200" dirty="0"/>
              <a:t>2. Первая помощь оказывается </a:t>
            </a:r>
            <a:r>
              <a:rPr lang="ru-RU" altLang="ru-RU" sz="3200" dirty="0">
                <a:solidFill>
                  <a:srgbClr val="FF0000"/>
                </a:solidFill>
              </a:rPr>
              <a:t>в соответствии с порядками</a:t>
            </a:r>
            <a:r>
              <a:rPr lang="ru-RU" altLang="ru-RU" sz="3200" dirty="0"/>
              <a:t>, утверждаемыми </a:t>
            </a:r>
            <a:r>
              <a:rPr lang="ru-RU" altLang="ru-RU" sz="3500" dirty="0"/>
              <a:t>уполномоченным</a:t>
            </a:r>
            <a:r>
              <a:rPr lang="ru-RU" altLang="ru-RU" sz="3200" dirty="0"/>
              <a:t> федеральным органом исполнительной власти, если иное не предусмотрено федеральными законами, и включающими в себя:</a:t>
            </a:r>
          </a:p>
          <a:p>
            <a:pPr marL="0" indent="0">
              <a:buNone/>
            </a:pPr>
            <a:r>
              <a:rPr lang="ru-RU" altLang="ru-RU" sz="3200" dirty="0"/>
              <a:t>1) перечень состояний, при которых оказывается первая помощь;</a:t>
            </a:r>
          </a:p>
          <a:p>
            <a:pPr marL="0" indent="0">
              <a:buNone/>
            </a:pPr>
            <a:r>
              <a:rPr lang="ru-RU" altLang="ru-RU" sz="3200" dirty="0"/>
              <a:t>2) перечень мероприятий по оказанию первой помощи;</a:t>
            </a:r>
          </a:p>
          <a:p>
            <a:pPr marL="0" indent="0">
              <a:buNone/>
            </a:pPr>
            <a:r>
              <a:rPr lang="ru-RU" altLang="ru-RU" sz="3200" dirty="0"/>
              <a:t>3) последовательность проведения мероприятий по оказанию первой помощи.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54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5829301" cy="325369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Утвержден Порядок оказания первой помощи. Распространяется на всех граждан Российской Федерации!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54" y="5128919"/>
            <a:ext cx="1908213" cy="1609483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18" y="0"/>
            <a:ext cx="47752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67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C4C2-D868-4019-9748-78F2A0C29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B76E69-77B6-47EA-A05C-034056F28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1"/>
            <a:ext cx="4983953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B1D91A-45F3-4FE1-97AC-B0D295F9B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874"/>
            <a:ext cx="481435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17425" y="2726575"/>
            <a:ext cx="4492930" cy="2576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8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05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54" y="5128919"/>
            <a:ext cx="1908213" cy="16094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1620"/>
            <a:ext cx="4380962" cy="64129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509954"/>
            <a:ext cx="3979985" cy="5917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056" y="378802"/>
            <a:ext cx="4344121" cy="635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18097" y="509954"/>
            <a:ext cx="4035806" cy="5917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7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54" y="5128919"/>
            <a:ext cx="1908213" cy="160948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1269" y="43495"/>
            <a:ext cx="4677508" cy="66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8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608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5" y="55776"/>
            <a:ext cx="11415387" cy="680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092" y="5128919"/>
            <a:ext cx="190821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482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106</Words>
  <Application>Microsoft Office PowerPoint</Application>
  <PresentationFormat>Широкоэкранный</PresentationFormat>
  <Paragraphs>36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Arial</vt:lpstr>
      <vt:lpstr>Calibri Light</vt:lpstr>
      <vt:lpstr>Times New Roman</vt:lpstr>
      <vt:lpstr>Тема Office</vt:lpstr>
      <vt:lpstr>Презентация PowerPoint</vt:lpstr>
      <vt:lpstr>Презентация PowerPoint</vt:lpstr>
      <vt:lpstr>31 статья </vt:lpstr>
      <vt:lpstr>Утвержден Порядок оказания первой помощи. Распространяется на всех граждан Российской Федерации!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Унификация первой помощи!  Места хватит всем!</vt:lpstr>
      <vt:lpstr>Спасибо за внимание!   www.allfirstaid.ru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Дымкова Ольга Алексеевна</dc:creator>
  <cp:lastModifiedBy>admin</cp:lastModifiedBy>
  <cp:revision>22</cp:revision>
  <dcterms:created xsi:type="dcterms:W3CDTF">2025-03-12T08:20:56Z</dcterms:created>
  <dcterms:modified xsi:type="dcterms:W3CDTF">2025-09-06T10:34:15Z</dcterms:modified>
</cp:coreProperties>
</file>