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5" r:id="rId4"/>
  </p:sldMasterIdLst>
  <p:notesMasterIdLst>
    <p:notesMasterId r:id="rId13"/>
  </p:notesMasterIdLst>
  <p:handoutMasterIdLst>
    <p:handoutMasterId r:id="rId14"/>
  </p:handoutMasterIdLst>
  <p:sldIdLst>
    <p:sldId id="417" r:id="rId5"/>
    <p:sldId id="414" r:id="rId6"/>
    <p:sldId id="420" r:id="rId7"/>
    <p:sldId id="418" r:id="rId8"/>
    <p:sldId id="387" r:id="rId9"/>
    <p:sldId id="384" r:id="rId10"/>
    <p:sldId id="424" r:id="rId11"/>
    <p:sldId id="423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utura PT Book" panose="020B0604020202020204" charset="0"/>
      <p:regular r:id="rId19"/>
    </p:embeddedFont>
    <p:embeddedFont>
      <p:font typeface="Futura PT Heavy" panose="020B0604020202020204" charset="0"/>
      <p:bold r:id="rId20"/>
    </p:embeddedFont>
    <p:embeddedFont>
      <p:font typeface="Futura PT Medium" panose="020B0604020202020204" charset="0"/>
      <p:regular r:id="rId21"/>
    </p:embeddedFont>
    <p:embeddedFont>
      <p:font typeface="ibm plex serif" panose="02060503050406000203" pitchFamily="18" charset="-52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13D095-8673-B248-AA49-EF9C82143F10}">
          <p14:sldIdLst>
            <p14:sldId id="417"/>
            <p14:sldId id="414"/>
            <p14:sldId id="420"/>
            <p14:sldId id="418"/>
            <p14:sldId id="387"/>
            <p14:sldId id="384"/>
            <p14:sldId id="424"/>
            <p14:sldId id="42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79CCC"/>
    <a:srgbClr val="FAD755"/>
    <a:srgbClr val="589CCD"/>
    <a:srgbClr val="9AD4F5"/>
    <a:srgbClr val="9AD4F4"/>
    <a:srgbClr val="0076DC"/>
    <a:srgbClr val="312A3C"/>
    <a:srgbClr val="002E8A"/>
    <a:srgbClr val="004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81699" autoAdjust="0"/>
  </p:normalViewPr>
  <p:slideViewPr>
    <p:cSldViewPr snapToGrid="0">
      <p:cViewPr varScale="1">
        <p:scale>
          <a:sx n="62" d="100"/>
          <a:sy n="62" d="100"/>
        </p:scale>
        <p:origin x="49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9685C-12B2-4839-9F72-42FE32A29CC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913AA-F2D7-4F01-AF1A-626B189C4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3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19456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5B620-246B-41B5-9941-B6BDC430BC9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E0514-6F58-47C5-A734-6214F3086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Особенности как этот материал выглядит, какими свойствами может обладать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0514-6F58-47C5-A734-6214F30864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Коротко о развитии методики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0514-6F58-47C5-A734-6214F30864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8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Результаты апробации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0514-6F58-47C5-A734-6214F30864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 самые интересные примеры применения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0514-6F58-47C5-A734-6214F30864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5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 самые интересные примеры применения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0514-6F58-47C5-A734-6214F30864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1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A6C54A9-0329-4D30-9192-F40ED16A6F4C}"/>
              </a:ext>
            </a:extLst>
          </p:cNvPr>
          <p:cNvSpPr/>
          <p:nvPr userDrawn="1"/>
        </p:nvSpPr>
        <p:spPr>
          <a:xfrm>
            <a:off x="0" y="1311341"/>
            <a:ext cx="2420936" cy="55466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b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Life Improvement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by Future Technologies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Center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F52818-7E04-4D83-AD81-49D5B6DC1FFF}"/>
              </a:ext>
            </a:extLst>
          </p:cNvPr>
          <p:cNvSpPr/>
          <p:nvPr userDrawn="1"/>
        </p:nvSpPr>
        <p:spPr>
          <a:xfrm>
            <a:off x="2420936" y="0"/>
            <a:ext cx="8882064" cy="13113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I Annual LIFT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Conference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F0D8730A-7CE9-4EA0-9F3A-2C519C23E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0936" y="1311340"/>
            <a:ext cx="9771064" cy="3097147"/>
          </a:xfrm>
          <a:prstGeom prst="rect">
            <a:avLst/>
          </a:prstGeom>
        </p:spPr>
        <p:txBody>
          <a:bodyPr lIns="228600" tIns="228600" rIns="228600" bIns="228600" anchor="b">
            <a:noAutofit/>
          </a:bodyPr>
          <a:lstStyle>
            <a:lvl1pPr>
              <a:defRPr sz="4800" b="0" i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Lecture Title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A9EB625-6D86-4EB9-B651-EBC04F872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0938" y="5387975"/>
            <a:ext cx="5651501" cy="979488"/>
          </a:xfrm>
          <a:prstGeom prst="rect">
            <a:avLst/>
          </a:prstGeom>
        </p:spPr>
        <p:txBody>
          <a:bodyPr wrap="square" lIns="228600" tIns="91440" rIns="228600" bIns="22860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89" indent="0">
              <a:buNone/>
              <a:defRPr sz="2800">
                <a:solidFill>
                  <a:schemeClr val="accent2"/>
                </a:solidFill>
              </a:defRPr>
            </a:lvl2pPr>
            <a:lvl3pPr marL="914377" indent="0">
              <a:buNone/>
              <a:defRPr sz="2800">
                <a:solidFill>
                  <a:schemeClr val="accent2"/>
                </a:solidFill>
              </a:defRPr>
            </a:lvl3pPr>
            <a:lvl4pPr marL="1371566" indent="0">
              <a:buNone/>
              <a:defRPr sz="2800">
                <a:solidFill>
                  <a:schemeClr val="accent2"/>
                </a:solidFill>
              </a:defRPr>
            </a:lvl4pPr>
            <a:lvl5pPr marL="1828754" indent="0"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Affiliation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7E3CE37-D35D-4A1E-930D-13567D119B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20939" y="4408489"/>
            <a:ext cx="5651500" cy="979486"/>
          </a:xfrm>
          <a:prstGeom prst="rect">
            <a:avLst/>
          </a:prstGeom>
        </p:spPr>
        <p:txBody>
          <a:bodyPr wrap="square" lIns="228600" tIns="228600" rIns="228600" bIns="91440" anchor="b">
            <a:no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800">
                <a:solidFill>
                  <a:schemeClr val="accent2"/>
                </a:solidFill>
              </a:defRPr>
            </a:lvl2pPr>
            <a:lvl3pPr marL="914377" indent="0">
              <a:buNone/>
              <a:defRPr sz="2800">
                <a:solidFill>
                  <a:schemeClr val="accent2"/>
                </a:solidFill>
              </a:defRPr>
            </a:lvl3pPr>
            <a:lvl4pPr marL="1371566" indent="0">
              <a:buNone/>
              <a:defRPr sz="2800">
                <a:solidFill>
                  <a:schemeClr val="accent2"/>
                </a:solidFill>
              </a:defRPr>
            </a:lvl4pPr>
            <a:lvl5pPr marL="1828754" indent="0"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99BBBAE-C4AF-48D8-982D-3F6F02FDD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23160" cy="13114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6F4F69-FBEA-4E25-8135-EDEDB93882E0}"/>
              </a:ext>
            </a:extLst>
          </p:cNvPr>
          <p:cNvSpPr txBox="1"/>
          <p:nvPr userDrawn="1"/>
        </p:nvSpPr>
        <p:spPr>
          <a:xfrm>
            <a:off x="2420938" y="6367463"/>
            <a:ext cx="5651499" cy="490537"/>
          </a:xfrm>
          <a:prstGeom prst="rect">
            <a:avLst/>
          </a:prstGeom>
        </p:spPr>
        <p:txBody>
          <a:bodyPr wrap="square" lIns="228600" tIns="228600" rIns="228600" bIns="228600" rtlCol="0" anchor="b">
            <a:noAutofit/>
          </a:bodyPr>
          <a:lstStyle/>
          <a:p>
            <a:pPr defTabSz="432000">
              <a:spcBef>
                <a:spcPts val="600"/>
              </a:spcBef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March 22–24, 2024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|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PSB Patriot Hotel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98967-DB50-44E6-AF24-BD8F0FD18E55}"/>
              </a:ext>
            </a:extLst>
          </p:cNvPr>
          <p:cNvSpPr/>
          <p:nvPr userDrawn="1"/>
        </p:nvSpPr>
        <p:spPr>
          <a:xfrm>
            <a:off x="11303000" y="1311341"/>
            <a:ext cx="889000" cy="55466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b" anchorCtr="0"/>
          <a:lstStyle/>
          <a:p>
            <a:pPr algn="l"/>
            <a:endParaRPr lang="ru-RU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5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A5E8831-74B4-D5EB-772C-F26899CEB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68343"/>
            <a:ext cx="9478738" cy="4408582"/>
          </a:xfrm>
          <a:solidFill>
            <a:srgbClr val="FFFFFF"/>
          </a:solidFill>
        </p:spPr>
        <p:txBody>
          <a:bodyPr anchor="ctr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RU"/>
              <a:t>Section Title</a:t>
            </a:r>
            <a:endParaRPr lang="en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EB2A82-E97F-4893-A081-149560ACD084}"/>
              </a:ext>
            </a:extLst>
          </p:cNvPr>
          <p:cNvSpPr/>
          <p:nvPr userDrawn="1"/>
        </p:nvSpPr>
        <p:spPr>
          <a:xfrm>
            <a:off x="9478741" y="1468438"/>
            <a:ext cx="2713257" cy="5389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/>
            <a:endParaRPr lang="ru-RU" sz="900" dirty="0">
              <a:solidFill>
                <a:schemeClr val="bg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BCACEF-49FA-4B00-8958-AF7D9BBFF662}"/>
              </a:ext>
            </a:extLst>
          </p:cNvPr>
          <p:cNvSpPr/>
          <p:nvPr userDrawn="1"/>
        </p:nvSpPr>
        <p:spPr>
          <a:xfrm>
            <a:off x="-2223" y="-1"/>
            <a:ext cx="9480961" cy="1468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I Annual LIFT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Conference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C1822D-98BA-48BB-B995-A0802120DBD2}"/>
              </a:ext>
            </a:extLst>
          </p:cNvPr>
          <p:cNvSpPr txBox="1"/>
          <p:nvPr userDrawn="1"/>
        </p:nvSpPr>
        <p:spPr>
          <a:xfrm>
            <a:off x="2420936" y="406399"/>
            <a:ext cx="3471864" cy="827088"/>
          </a:xfrm>
          <a:prstGeom prst="rect">
            <a:avLst/>
          </a:prstGeom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+mj-lt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D21657F-0FBF-43C7-A8E4-B83481ADEE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8743" y="0"/>
            <a:ext cx="2713257" cy="14684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B65615-79B0-4657-A1A4-C74CB1201ACB}"/>
              </a:ext>
            </a:extLst>
          </p:cNvPr>
          <p:cNvSpPr txBox="1"/>
          <p:nvPr userDrawn="1"/>
        </p:nvSpPr>
        <p:spPr>
          <a:xfrm>
            <a:off x="0" y="5876925"/>
            <a:ext cx="9478738" cy="981075"/>
          </a:xfrm>
          <a:prstGeom prst="rect">
            <a:avLst/>
          </a:prstGeom>
          <a:solidFill>
            <a:schemeClr val="accent5"/>
          </a:solidFill>
        </p:spPr>
        <p:txBody>
          <a:bodyPr wrap="square" lIns="228600" tIns="228600" rIns="228600" bIns="228600" rtlCol="0" anchor="b">
            <a:noAutofit/>
          </a:bodyPr>
          <a:lstStyle/>
          <a:p>
            <a:pPr defTabSz="432000">
              <a:lnSpc>
                <a:spcPct val="8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March 22–24, </a:t>
            </a:r>
            <a:r>
              <a:rPr lang="ru-RU" sz="1400" dirty="0">
                <a:solidFill>
                  <a:schemeClr val="tx1"/>
                </a:solidFill>
              </a:rPr>
              <a:t>2024</a:t>
            </a:r>
          </a:p>
          <a:p>
            <a:pPr defTabSz="432000">
              <a:lnSpc>
                <a:spcPct val="8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PSB Patriot Hotel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4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A6C54A9-0329-4D30-9192-F40ED16A6F4C}"/>
              </a:ext>
            </a:extLst>
          </p:cNvPr>
          <p:cNvSpPr/>
          <p:nvPr userDrawn="1"/>
        </p:nvSpPr>
        <p:spPr>
          <a:xfrm>
            <a:off x="8556859" y="1967370"/>
            <a:ext cx="3635141" cy="48906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b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Life Improvement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by Future Technologies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Center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F52818-7E04-4D83-AD81-49D5B6DC1FFF}"/>
              </a:ext>
            </a:extLst>
          </p:cNvPr>
          <p:cNvSpPr/>
          <p:nvPr userDrawn="1"/>
        </p:nvSpPr>
        <p:spPr>
          <a:xfrm>
            <a:off x="4838700" y="1967370"/>
            <a:ext cx="3718159" cy="19673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0400" tIns="228600" rIns="228600" bIns="228600" rtlCol="0" anchor="t"/>
          <a:lstStyle/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I Annual LIFT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Conference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99BBBAE-C4AF-48D8-982D-3F6F02FDD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6859" y="0"/>
            <a:ext cx="3635141" cy="1967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6C88E-8B43-3E05-2AF8-99DB747FC7DB}"/>
              </a:ext>
            </a:extLst>
          </p:cNvPr>
          <p:cNvSpPr txBox="1"/>
          <p:nvPr userDrawn="1"/>
        </p:nvSpPr>
        <p:spPr>
          <a:xfrm>
            <a:off x="4838700" y="3934741"/>
            <a:ext cx="3718159" cy="2923260"/>
          </a:xfrm>
          <a:prstGeom prst="rect">
            <a:avLst/>
          </a:prstGeom>
          <a:solidFill>
            <a:schemeClr val="accent5"/>
          </a:solidFill>
        </p:spPr>
        <p:txBody>
          <a:bodyPr wrap="square" lIns="228600" tIns="228600" rIns="228600" bIns="228600" rtlCol="0" anchor="b">
            <a:noAutofit/>
          </a:bodyPr>
          <a:lstStyle/>
          <a:p>
            <a:pPr defTabSz="432000">
              <a:lnSpc>
                <a:spcPct val="8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March 22–24, </a:t>
            </a:r>
            <a:r>
              <a:rPr lang="ru-RU" sz="1400" dirty="0">
                <a:solidFill>
                  <a:schemeClr val="tx1"/>
                </a:solidFill>
              </a:rPr>
              <a:t>2024</a:t>
            </a:r>
          </a:p>
          <a:p>
            <a:pPr defTabSz="432000">
              <a:lnSpc>
                <a:spcPct val="8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PSB Patriot Hotel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9F2BA5-B799-4FE4-4374-FAF3EE6295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67368"/>
            <a:ext cx="4838700" cy="489063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4800"/>
            </a:lvl1pPr>
            <a:lvl2pPr marL="310320" indent="0">
              <a:buNone/>
              <a:defRPr sz="4800"/>
            </a:lvl2pPr>
            <a:lvl3pPr marL="540000" indent="0">
              <a:buNone/>
              <a:defRPr sz="4800"/>
            </a:lvl3pPr>
            <a:lvl4pPr marL="756000" indent="0">
              <a:buNone/>
              <a:defRPr sz="4800"/>
            </a:lvl4pPr>
            <a:lvl5pPr marL="900000" indent="0">
              <a:buNone/>
              <a:defRPr sz="4800"/>
            </a:lvl5pPr>
          </a:lstStyle>
          <a:p>
            <a:pPr lvl="0"/>
            <a:r>
              <a:rPr lang="en-GB" dirty="0"/>
              <a:t>Thank </a:t>
            </a:r>
            <a:br>
              <a:rPr lang="ru-RU" dirty="0"/>
            </a:br>
            <a:r>
              <a:rPr lang="en-GB" dirty="0"/>
              <a:t>you for your attention!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34801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A33A5F4-81C7-9DC1-8975-BD12696DE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230400"/>
          <a:lstStyle/>
          <a:p>
            <a:r>
              <a:rPr lang="en-GB" dirty="0"/>
              <a:t>Heading</a:t>
            </a:r>
            <a:endParaRPr lang="en-RU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17878-C357-4F98-BB90-A1932864FA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anchor="b"/>
          <a:lstStyle/>
          <a:p>
            <a:r>
              <a:rPr lang="ru-RU"/>
              <a:t>March 22–24, 2024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67638-4AD5-426C-B9C7-663E98C81B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/>
          <a:lstStyle/>
          <a:p>
            <a:fld id="{C1943B27-A37A-8044-9F48-C4075CD39F48}" type="slidenum">
              <a:rPr lang="en-RU" smtClean="0"/>
              <a:pPr/>
              <a:t>‹#›</a:t>
            </a:fld>
            <a:endParaRPr lang="en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65BC4-83D2-0B11-E571-BA84C66A19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-2033" y="1468437"/>
            <a:ext cx="11305033" cy="4888445"/>
          </a:xfrm>
        </p:spPr>
        <p:txBody>
          <a:bodyPr lIns="230400" rIns="230400"/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40127DEA-61D5-84D8-3959-5998ECC73F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-2032" y="6367462"/>
            <a:ext cx="8882507" cy="490537"/>
          </a:xfrm>
        </p:spPr>
        <p:txBody>
          <a:bodyPr/>
          <a:lstStyle/>
          <a:p>
            <a:r>
              <a:rPr lang="en-US" dirty="0"/>
              <a:t>I Annual LIFT Conference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35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22F1-7109-D38C-D3AA-8F9EBFDC1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b="0"/>
            </a:lvl1pPr>
          </a:lstStyle>
          <a:p>
            <a:r>
              <a:rPr lang="en-US" dirty="0"/>
              <a:t>Heading</a:t>
            </a:r>
            <a:endParaRPr lang="en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DC6FD-5A87-8645-3D28-09E4F730FC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68438"/>
            <a:ext cx="5676900" cy="4899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Text</a:t>
            </a:r>
            <a:endParaRPr lang="en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9ED7C7-7CFE-DBD2-D04A-6220738DC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6900" y="1468438"/>
            <a:ext cx="5626100" cy="4899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7296E-0D04-4DA7-B509-923681A9A4C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ru-RU"/>
              <a:t>March 22–24, 2024</a:t>
            </a:r>
            <a:endParaRPr lang="ru-R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AC21B6-61DF-4654-9677-4F926AB055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 Annual LIFT Conference</a:t>
            </a:r>
            <a:endParaRPr lang="ru-R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E609CA3-FEE1-48E1-955D-517949F56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43B27-A37A-8044-9F48-C4075CD39F48}" type="slidenum">
              <a:rPr lang="en-RU" smtClean="0"/>
              <a:pPr/>
              <a:t>‹#›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34607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AFFD-78E0-7AE7-4878-75F95B7C4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Heading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FA2D0-3B86-4E95-96B5-22FBADD5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March 22–24, 2024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C102D-8BCB-4AE0-9201-C43EF4D6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Annual LIFT Conference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254A7-14CD-48A2-8A44-34C688A0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3B27-A37A-8044-9F48-C4075CD39F48}" type="slidenum">
              <a:rPr lang="en-RU" smtClean="0"/>
              <a:pPr/>
              <a:t>‹#›</a:t>
            </a:fld>
            <a:endParaRPr lang="en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A7094-29EB-D70D-F34B-B11DE3FFA354}"/>
              </a:ext>
            </a:extLst>
          </p:cNvPr>
          <p:cNvSpPr txBox="1"/>
          <p:nvPr userDrawn="1"/>
        </p:nvSpPr>
        <p:spPr>
          <a:xfrm>
            <a:off x="1556657" y="2155371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432000">
              <a:spcBef>
                <a:spcPts val="600"/>
              </a:spcBef>
            </a:pPr>
            <a:endParaRPr lang="ru-RU" sz="1200" dirty="0" err="1">
              <a:solidFill>
                <a:schemeClr val="bg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1EB06-2940-672F-AB16-7D94CBFB606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-2033" y="1468437"/>
            <a:ext cx="11305033" cy="4888445"/>
          </a:xfrm>
        </p:spPr>
        <p:txBody>
          <a:bodyPr lIns="230400" rIns="230400"/>
          <a:lstStyle/>
          <a:p>
            <a:pPr lvl="0"/>
            <a:r>
              <a:rPr lang="en-GB" dirty="0"/>
              <a:t>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2695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E3AC15-AA3B-48A3-A351-545283E0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March 22–24, 2024</a:t>
            </a:r>
            <a:endParaRPr lang="ru-R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6E80F0-0C77-4C63-B358-BFDDC696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Annual LIFT Conference</a:t>
            </a:r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E6472D-88D4-42AC-B6C3-356F217E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3B27-A37A-8044-9F48-C4075CD39F48}" type="slidenum">
              <a:rPr lang="en-RU" smtClean="0"/>
              <a:pPr/>
              <a:t>‹#›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99305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92" y="321689"/>
            <a:ext cx="11376025" cy="679904"/>
          </a:xfrm>
        </p:spPr>
        <p:txBody>
          <a:bodyPr anchor="t">
            <a:normAutofit/>
          </a:bodyPr>
          <a:lstStyle>
            <a:lvl1pPr algn="l">
              <a:defRPr sz="3600">
                <a:latin typeface="Futura PT Medium" panose="020B06020202040203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2030412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3629" y="6492875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A747FDE9-0C26-41EA-AC36-DF5E99C25FF2}" type="datetime1">
              <a:rPr lang="ru-RU" smtClean="0"/>
              <a:t>27.08.2025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537" y="-6049"/>
            <a:ext cx="566592" cy="400110"/>
          </a:xfrm>
          <a:noFill/>
        </p:spPr>
        <p:txBody>
          <a:bodyPr wrap="square">
            <a:spAutoFit/>
          </a:bodyPr>
          <a:lstStyle>
            <a:lvl1pPr algn="ctr">
              <a:defRPr kumimoji="0" lang="ru-RU" sz="20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utura PT Heavy" panose="020B0802020204020303" pitchFamily="34" charset="-52"/>
                <a:cs typeface="DIN Pro Cond Bold" panose="020B0806020101010102" pitchFamily="34" charset="-52"/>
              </a:defRPr>
            </a:lvl1pPr>
          </a:lstStyle>
          <a:p>
            <a:fld id="{88D8D683-BB24-4A78-86F5-F5AD6E216E5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EF2EB4F-CB73-396A-ABFD-B83DEE850910}"/>
              </a:ext>
            </a:extLst>
          </p:cNvPr>
          <p:cNvGrpSpPr/>
          <p:nvPr userDrawn="1"/>
        </p:nvGrpSpPr>
        <p:grpSpPr>
          <a:xfrm>
            <a:off x="10610994" y="0"/>
            <a:ext cx="1173019" cy="390770"/>
            <a:chOff x="10610994" y="394001"/>
            <a:chExt cx="1173019" cy="39077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772B930-2B5D-6D35-242D-69E9BE974F21}"/>
                </a:ext>
              </a:extLst>
            </p:cNvPr>
            <p:cNvSpPr/>
            <p:nvPr userDrawn="1"/>
          </p:nvSpPr>
          <p:spPr>
            <a:xfrm>
              <a:off x="10610994" y="394001"/>
              <a:ext cx="1173019" cy="390770"/>
            </a:xfrm>
            <a:prstGeom prst="rect">
              <a:avLst/>
            </a:prstGeom>
            <a:solidFill>
              <a:srgbClr val="E0E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3DC6A3B2-2B1D-108E-211E-85482DEC37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90092" y="494089"/>
              <a:ext cx="1014822" cy="190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769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257">
          <p15:clr>
            <a:srgbClr val="FBAE40"/>
          </p15:clr>
        </p15:guide>
        <p15:guide id="3" orient="horz" pos="4065">
          <p15:clr>
            <a:srgbClr val="FBAE40"/>
          </p15:clr>
        </p15:guide>
        <p15:guide id="4" pos="7423">
          <p15:clr>
            <a:srgbClr val="FBAE40"/>
          </p15:clr>
        </p15:guide>
        <p15:guide id="5" pos="2116">
          <p15:clr>
            <a:srgbClr val="FBAE40"/>
          </p15:clr>
        </p15:guide>
        <p15:guide id="6" pos="1867">
          <p15:clr>
            <a:srgbClr val="FBAE40"/>
          </p15:clr>
        </p15:guide>
        <p15:guide id="7" pos="5564">
          <p15:clr>
            <a:srgbClr val="FBAE40"/>
          </p15:clr>
        </p15:guide>
        <p15:guide id="8" pos="5813">
          <p15:clr>
            <a:srgbClr val="FBAE40"/>
          </p15:clr>
        </p15:guide>
        <p15:guide id="9" pos="3976">
          <p15:clr>
            <a:srgbClr val="FBAE40"/>
          </p15:clr>
        </p15:guide>
        <p15:guide id="10" pos="37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CF6960-7283-41AC-994F-FD70D257CA40}"/>
              </a:ext>
            </a:extLst>
          </p:cNvPr>
          <p:cNvSpPr/>
          <p:nvPr userDrawn="1"/>
        </p:nvSpPr>
        <p:spPr>
          <a:xfrm>
            <a:off x="11305032" y="480035"/>
            <a:ext cx="886968" cy="63779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8B8829B-E7FE-40C5-BDCB-9D23DD2B8A5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05032" y="0"/>
            <a:ext cx="886968" cy="48003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21AB5-EA85-5C87-641A-3FC8DF440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5032" y="6367463"/>
            <a:ext cx="886968" cy="490537"/>
          </a:xfrm>
          <a:prstGeom prst="rect">
            <a:avLst/>
          </a:prstGeom>
          <a:noFill/>
        </p:spPr>
        <p:txBody>
          <a:bodyPr vert="horz" wrap="square" lIns="228600" tIns="228600" rIns="228600" bIns="228600" rtlCol="0" anchor="ctr" anchorCtr="0">
            <a:noAutofit/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C1943B27-A37A-8044-9F48-C4075CD39F48}" type="slidenum">
              <a:rPr lang="en-RU" smtClean="0"/>
              <a:pPr/>
              <a:t>‹#›</a:t>
            </a:fld>
            <a:endParaRPr lang="en-RU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CABF312-E988-5869-5CF2-10CEBE8A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05032" cy="1468438"/>
          </a:xfrm>
          <a:prstGeom prst="rect">
            <a:avLst/>
          </a:prstGeom>
          <a:ln>
            <a:noFill/>
          </a:ln>
        </p:spPr>
        <p:txBody>
          <a:bodyPr vert="horz" lIns="228600" tIns="228600" rIns="228600" bIns="228600" rtlCol="0" anchor="t" anchorCtr="0">
            <a:noAutofit/>
          </a:bodyPr>
          <a:lstStyle/>
          <a:p>
            <a:r>
              <a:rPr lang="en-GB" dirty="0"/>
              <a:t>Heading</a:t>
            </a:r>
            <a:endParaRPr lang="en-R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F5F233-9E68-437B-ADDD-FF1CAF0E0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80476" y="6367464"/>
            <a:ext cx="2422524" cy="501114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March 22–24, 2024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E6774-2328-45B7-BF7D-F90D21FA1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032" y="6367462"/>
            <a:ext cx="8882507" cy="490537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I Annual LIFT Conference</a:t>
            </a:r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48722-9CD2-410D-ABC7-CAB86BC1D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032" y="1468438"/>
            <a:ext cx="11305031" cy="4899025"/>
          </a:xfrm>
          <a:prstGeom prst="rect">
            <a:avLst/>
          </a:prstGeom>
        </p:spPr>
        <p:txBody>
          <a:bodyPr vert="horz" lIns="228600" tIns="228600" rIns="228600" bIns="228600" rtlCol="0">
            <a:noAutofit/>
          </a:bodyPr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87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8" r:id="rId2"/>
    <p:sldLayoutId id="2147483723" r:id="rId3"/>
    <p:sldLayoutId id="2147483720" r:id="rId4"/>
    <p:sldLayoutId id="2147483693" r:id="rId5"/>
    <p:sldLayoutId id="2147483721" r:id="rId6"/>
    <p:sldLayoutId id="2147483722" r:id="rId7"/>
    <p:sldLayoutId id="2147483724" r:id="rId8"/>
  </p:sldLayoutIdLst>
  <p:hf hdr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lang="en-US" sz="3200" b="0" i="0" kern="1200" cap="none" baseline="0" dirty="0">
          <a:solidFill>
            <a:schemeClr val="tx1"/>
          </a:solidFill>
          <a:latin typeface="+mj-lt"/>
          <a:ea typeface="Roboto Medium" panose="02000000000000000000" pitchFamily="2" charset="0"/>
          <a:cs typeface="Roboto Medium" panose="02000000000000000000" pitchFamily="2" charset="0"/>
        </a:defRPr>
      </a:lvl1pPr>
    </p:titleStyle>
    <p:bodyStyle>
      <a:lvl1pPr marL="274320" indent="-274320" algn="l" defTabSz="914377" rtl="0" eaLnBrk="1" latinLnBrk="0" hangingPunct="1">
        <a:lnSpc>
          <a:spcPct val="100000"/>
        </a:lnSpc>
        <a:spcBef>
          <a:spcPts val="600"/>
        </a:spcBef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lang="en-GB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38320" algn="l" defTabSz="914377" rtl="0" eaLnBrk="1" latinLnBrk="0" hangingPunct="1">
        <a:lnSpc>
          <a:spcPct val="100000"/>
        </a:lnSpc>
        <a:spcBef>
          <a:spcPts val="600"/>
        </a:spcBef>
        <a:buClr>
          <a:schemeClr val="accent3">
            <a:lumMod val="50000"/>
          </a:schemeClr>
        </a:buClr>
        <a:buFont typeface="System Font Regular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80000" algn="l" defTabSz="914377" rtl="0" eaLnBrk="1" latinLnBrk="0" hangingPunct="1">
        <a:lnSpc>
          <a:spcPct val="100000"/>
        </a:lnSpc>
        <a:spcBef>
          <a:spcPts val="600"/>
        </a:spcBef>
        <a:buClr>
          <a:schemeClr val="accent3">
            <a:lumMod val="50000"/>
          </a:schemeClr>
        </a:buClr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144000" algn="l" defTabSz="914377" rtl="0" eaLnBrk="1" latinLnBrk="0" hangingPunct="1">
        <a:lnSpc>
          <a:spcPct val="100000"/>
        </a:lnSpc>
        <a:spcBef>
          <a:spcPts val="600"/>
        </a:spcBef>
        <a:buClr>
          <a:schemeClr val="accent3">
            <a:lumMod val="50000"/>
          </a:schemeClr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108000" algn="l" defTabSz="914377" rtl="0" eaLnBrk="1" latinLnBrk="0" hangingPunct="1">
        <a:lnSpc>
          <a:spcPct val="100000"/>
        </a:lnSpc>
        <a:spcBef>
          <a:spcPts val="600"/>
        </a:spcBef>
        <a:buClr>
          <a:schemeClr val="accent3">
            <a:lumMod val="50000"/>
          </a:schemeClr>
        </a:buClr>
        <a:buSzPct val="5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E7E6E6"/>
          </p15:clr>
        </p15:guide>
        <p15:guide id="2" pos="7680" userDrawn="1">
          <p15:clr>
            <a:srgbClr val="E7E6E6"/>
          </p15:clr>
        </p15:guide>
        <p15:guide id="3" pos="508" userDrawn="1">
          <p15:clr>
            <a:srgbClr val="E7E6E6"/>
          </p15:clr>
        </p15:guide>
        <p15:guide id="4" pos="1008" userDrawn="1">
          <p15:clr>
            <a:srgbClr val="E7E6E6"/>
          </p15:clr>
        </p15:guide>
        <p15:guide id="5" pos="1525" userDrawn="1">
          <p15:clr>
            <a:srgbClr val="E7E6E6"/>
          </p15:clr>
        </p15:guide>
        <p15:guide id="6" pos="2034" userDrawn="1">
          <p15:clr>
            <a:srgbClr val="E7E6E6"/>
          </p15:clr>
        </p15:guide>
        <p15:guide id="7" pos="2542" userDrawn="1">
          <p15:clr>
            <a:srgbClr val="E7E6E6"/>
          </p15:clr>
        </p15:guide>
        <p15:guide id="8" pos="3048" userDrawn="1">
          <p15:clr>
            <a:srgbClr val="E7E6E6"/>
          </p15:clr>
        </p15:guide>
        <p15:guide id="9" pos="3576" userDrawn="1">
          <p15:clr>
            <a:srgbClr val="E7E6E6"/>
          </p15:clr>
        </p15:guide>
        <p15:guide id="10" pos="4056" userDrawn="1">
          <p15:clr>
            <a:srgbClr val="E7E6E6"/>
          </p15:clr>
        </p15:guide>
        <p15:guide id="11" pos="4577" userDrawn="1">
          <p15:clr>
            <a:srgbClr val="E7E6E6"/>
          </p15:clr>
        </p15:guide>
        <p15:guide id="12" pos="5085" userDrawn="1">
          <p15:clr>
            <a:srgbClr val="E7E6E6"/>
          </p15:clr>
        </p15:guide>
        <p15:guide id="13" pos="5594" userDrawn="1">
          <p15:clr>
            <a:srgbClr val="E7E6E6"/>
          </p15:clr>
        </p15:guide>
        <p15:guide id="14" pos="6102" userDrawn="1">
          <p15:clr>
            <a:srgbClr val="E7E6E6"/>
          </p15:clr>
        </p15:guide>
        <p15:guide id="15" pos="6611" userDrawn="1">
          <p15:clr>
            <a:srgbClr val="E7E6E6"/>
          </p15:clr>
        </p15:guide>
        <p15:guide id="16" pos="7120" userDrawn="1">
          <p15:clr>
            <a:srgbClr val="E7E6E6"/>
          </p15:clr>
        </p15:guide>
        <p15:guide id="17" orient="horz" userDrawn="1">
          <p15:clr>
            <a:srgbClr val="E7E6E6"/>
          </p15:clr>
        </p15:guide>
        <p15:guide id="18" orient="horz" pos="4320" userDrawn="1">
          <p15:clr>
            <a:srgbClr val="E7E6E6"/>
          </p15:clr>
        </p15:guide>
        <p15:guide id="19" orient="horz" pos="308" userDrawn="1">
          <p15:clr>
            <a:srgbClr val="E7E6E6"/>
          </p15:clr>
        </p15:guide>
        <p15:guide id="20" orient="horz" pos="648" userDrawn="1">
          <p15:clr>
            <a:srgbClr val="E7E6E6"/>
          </p15:clr>
        </p15:guide>
        <p15:guide id="21" orient="horz" pos="925" userDrawn="1">
          <p15:clr>
            <a:srgbClr val="E7E6E6"/>
          </p15:clr>
        </p15:guide>
        <p15:guide id="22" orient="horz" pos="1234" userDrawn="1">
          <p15:clr>
            <a:srgbClr val="E7E6E6"/>
          </p15:clr>
        </p15:guide>
        <p15:guide id="23" orient="horz" pos="1542" userDrawn="1">
          <p15:clr>
            <a:srgbClr val="E7E6E6"/>
          </p15:clr>
        </p15:guide>
        <p15:guide id="24" orient="horz" pos="1851" userDrawn="1">
          <p15:clr>
            <a:srgbClr val="E7E6E6"/>
          </p15:clr>
        </p15:guide>
        <p15:guide id="25" orient="horz" pos="2160" userDrawn="1">
          <p15:clr>
            <a:srgbClr val="E7E6E6"/>
          </p15:clr>
        </p15:guide>
        <p15:guide id="26" orient="horz" pos="2468" userDrawn="1">
          <p15:clr>
            <a:srgbClr val="E7E6E6"/>
          </p15:clr>
        </p15:guide>
        <p15:guide id="27" orient="horz" pos="2777" userDrawn="1">
          <p15:clr>
            <a:srgbClr val="E7E6E6"/>
          </p15:clr>
        </p15:guide>
        <p15:guide id="28" orient="horz" pos="3085" userDrawn="1">
          <p15:clr>
            <a:srgbClr val="E7E6E6"/>
          </p15:clr>
        </p15:guide>
        <p15:guide id="29" orient="horz" pos="3394" userDrawn="1">
          <p15:clr>
            <a:srgbClr val="E7E6E6"/>
          </p15:clr>
        </p15:guide>
        <p15:guide id="30" orient="horz" pos="3702" userDrawn="1">
          <p15:clr>
            <a:srgbClr val="E7E6E6"/>
          </p15:clr>
        </p15:guide>
        <p15:guide id="31" orient="horz" pos="4011" userDrawn="1">
          <p15:clr>
            <a:srgbClr val="E7E6E6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AC86C4-A265-D68A-6AC4-AEDC653EB3E9}"/>
              </a:ext>
            </a:extLst>
          </p:cNvPr>
          <p:cNvSpPr/>
          <p:nvPr/>
        </p:nvSpPr>
        <p:spPr>
          <a:xfrm>
            <a:off x="11253419" y="0"/>
            <a:ext cx="938581" cy="1216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8" name="Рисунок 7" descr="Изображение выглядит как текст, снимок экрана, дизайн, моза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E0CEEC5-17C6-49AF-499A-20E0C25CE5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8" r="924"/>
          <a:stretch>
            <a:fillRect/>
          </a:stretch>
        </p:blipFill>
        <p:spPr>
          <a:xfrm>
            <a:off x="16732" y="1062990"/>
            <a:ext cx="6587572" cy="579501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45B496-199C-82FA-C347-45D6A8D7D2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1943B27-A37A-8044-9F48-C4075CD39F48}" type="slidenum">
              <a:rPr lang="en-RU" smtClean="0"/>
              <a:pPr/>
              <a:t>1</a:t>
            </a:fld>
            <a:endParaRPr lang="en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5FC0C6F-AF95-29A6-94EA-05530A8B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4" y="-186884"/>
            <a:ext cx="6240780" cy="1468438"/>
          </a:xfrm>
        </p:spPr>
        <p:txBody>
          <a:bodyPr/>
          <a:lstStyle/>
          <a:p>
            <a:r>
              <a:rPr lang="ru-RU" dirty="0"/>
              <a:t>Аддитивное производство </a:t>
            </a:r>
            <a:r>
              <a:rPr lang="ru-RU" dirty="0" err="1"/>
              <a:t>микрокамерных</a:t>
            </a:r>
            <a:r>
              <a:rPr lang="ru-RU" dirty="0"/>
              <a:t> материалов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215" y="1216978"/>
            <a:ext cx="5142482" cy="2404700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иф, овощи, приро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63A7878-365F-B977-411E-57930597C7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341" y="3667772"/>
            <a:ext cx="5141419" cy="3190227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человек, одежда, улыб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B849D60-7D2A-E5F8-BF0A-434383C72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090" y="8289"/>
            <a:ext cx="1118209" cy="1194247"/>
          </a:xfrm>
          <a:prstGeom prst="ellipse">
            <a:avLst/>
          </a:prstGeom>
        </p:spPr>
      </p:pic>
      <p:pic>
        <p:nvPicPr>
          <p:cNvPr id="11" name="Рисунок 10" descr="Изображение выглядит как Человеческое лицо, человек, портрет, Подбород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92A4B63-1B61-4FE4-A780-BD3E719226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444" y="22730"/>
            <a:ext cx="1194247" cy="1194247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2" t="7838" r="11398" b="6351"/>
          <a:stretch/>
        </p:blipFill>
        <p:spPr>
          <a:xfrm>
            <a:off x="9962375" y="-21487"/>
            <a:ext cx="1282960" cy="1238464"/>
          </a:xfrm>
          <a:prstGeom prst="ellipse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4B65E9-C276-EBAE-EF87-6895230CF4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0" t="6171" r="11344"/>
          <a:stretch>
            <a:fillRect/>
          </a:stretch>
        </p:blipFill>
        <p:spPr>
          <a:xfrm>
            <a:off x="7557767" y="-56286"/>
            <a:ext cx="1194247" cy="1337840"/>
          </a:xfrm>
          <a:prstGeom prst="ellipse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08BB39-BCCC-CF4B-BEF4-D08796A648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246" y="22730"/>
            <a:ext cx="886778" cy="11350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3817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73F98-43C9-AC6D-B77F-4B33E8F8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584"/>
            <a:ext cx="11305032" cy="1468438"/>
          </a:xfrm>
        </p:spPr>
        <p:txBody>
          <a:bodyPr/>
          <a:lstStyle/>
          <a:p>
            <a:r>
              <a:rPr lang="ru-RU" dirty="0"/>
              <a:t>15 Лет </a:t>
            </a:r>
            <a:r>
              <a:rPr lang="ru-RU" dirty="0" err="1"/>
              <a:t>микрокамерных</a:t>
            </a:r>
            <a:r>
              <a:rPr lang="ru-RU" dirty="0"/>
              <a:t> покрытий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DA69A6-5B46-81DE-4CFB-4BB878D7D3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1943B27-A37A-8044-9F48-C4075CD39F48}" type="slidenum">
              <a:rPr lang="en-RU" smtClean="0"/>
              <a:pPr/>
              <a:t>2</a:t>
            </a:fld>
            <a:endParaRPr lang="en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34" y="721676"/>
            <a:ext cx="3053141" cy="11290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765" y="667247"/>
            <a:ext cx="988672" cy="1265500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79436" y="540517"/>
            <a:ext cx="3514284" cy="1323439"/>
          </a:xfrm>
          <a:prstGeom prst="rect">
            <a:avLst/>
          </a:prstGeom>
        </p:spPr>
        <p:txBody>
          <a:bodyPr vert="horz" lIns="230400" tIns="228600" rIns="230400" bIns="228600" rtlCol="0">
            <a:noAutofit/>
          </a:bodyPr>
          <a:lstStyle>
            <a:defPPr>
              <a:defRPr lang="en-US"/>
            </a:defPPr>
            <a:lvl1pPr indent="0" algn="ctr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None/>
              <a:defRPr sz="2000"/>
            </a:lvl1pPr>
            <a:lvl2pPr marL="548640" indent="-238320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System Font Regular"/>
              <a:buChar char="–"/>
              <a:defRPr sz="1800"/>
            </a:lvl2pPr>
            <a:lvl3pPr marL="720000" indent="-180000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System Font Regular"/>
              <a:buChar char="-"/>
              <a:defRPr sz="1800"/>
            </a:lvl3pPr>
            <a:lvl4pPr marL="900000" indent="-144000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  <a:defRPr sz="1600"/>
            </a:lvl4pPr>
            <a:lvl5pPr marL="1008000" indent="-108000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50000"/>
              <a:buFont typeface="Arial" panose="020B0604020202020204" pitchFamily="34" charset="0"/>
              <a:buChar char="•"/>
              <a:defRPr sz="16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algn="just"/>
            <a:r>
              <a:rPr lang="ru-RU" dirty="0"/>
              <a:t>В 2011-2015 гг. выполнен первый цикл работ по физико-химическим исследованиям </a:t>
            </a:r>
            <a:r>
              <a:rPr lang="ru-RU" dirty="0" err="1"/>
              <a:t>полиэлектролитных</a:t>
            </a:r>
            <a:r>
              <a:rPr lang="ru-RU" dirty="0"/>
              <a:t> камер.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976" y="2820830"/>
            <a:ext cx="1203869" cy="1203869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657" y="2714113"/>
            <a:ext cx="1402005" cy="13675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63662" y="2962595"/>
            <a:ext cx="4394838" cy="1352156"/>
          </a:xfrm>
          <a:prstGeom prst="rect">
            <a:avLst/>
          </a:prstGeom>
        </p:spPr>
        <p:txBody>
          <a:bodyPr vert="horz" lIns="230400" tIns="228600" rIns="230400" bIns="228600" rtlCol="0">
            <a:noAutofit/>
          </a:bodyPr>
          <a:lstStyle>
            <a:defPPr>
              <a:defRPr lang="en-US"/>
            </a:defPPr>
            <a:lvl1pPr indent="0" algn="ctr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None/>
              <a:defRPr sz="2000"/>
            </a:lvl1pPr>
            <a:lvl2pPr marL="548640" indent="-238320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System Font Regular"/>
              <a:buChar char="–"/>
              <a:defRPr sz="1800"/>
            </a:lvl2pPr>
            <a:lvl3pPr marL="720000" indent="-180000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System Font Regular"/>
              <a:buChar char="-"/>
              <a:defRPr sz="1800"/>
            </a:lvl3pPr>
            <a:lvl4pPr marL="900000" indent="-144000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  <a:defRPr sz="1600"/>
            </a:lvl4pPr>
            <a:lvl5pPr marL="1008000" indent="-108000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50000"/>
              <a:buFont typeface="Arial" panose="020B0604020202020204" pitchFamily="34" charset="0"/>
              <a:buChar char="•"/>
              <a:defRPr sz="16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algn="just"/>
            <a:r>
              <a:rPr lang="ru-RU" dirty="0"/>
              <a:t>С 2017 года исследование одноэтапной технологии изготовления на основе PLA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67248" y="1679148"/>
            <a:ext cx="2035707" cy="1092607"/>
          </a:xfrm>
          <a:prstGeom prst="rect">
            <a:avLst/>
          </a:prstGeom>
        </p:spPr>
        <p:txBody>
          <a:bodyPr vert="horz" lIns="230400" tIns="228600" rIns="230400" bIns="228600" rtlCol="0">
            <a:noAutofit/>
          </a:bodyPr>
          <a:lstStyle>
            <a:lvl1pPr marL="274320" indent="-274320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lang="en-GB" sz="2000" dirty="0" smtClean="0"/>
            </a:lvl1pPr>
            <a:lvl2pPr marL="548640" indent="-238320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System Font Regular"/>
              <a:buChar char="–"/>
              <a:defRPr sz="1800"/>
            </a:lvl2pPr>
            <a:lvl3pPr marL="720000" indent="-180000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System Font Regular"/>
              <a:buChar char="-"/>
              <a:defRPr sz="1800"/>
            </a:lvl3pPr>
            <a:lvl4pPr marL="900000" indent="-144000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  <a:defRPr sz="1600"/>
            </a:lvl4pPr>
            <a:lvl5pPr marL="1008000" indent="-108000" defTabSz="914377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50000"/>
              <a:buFont typeface="Arial" panose="020B0604020202020204" pitchFamily="34" charset="0"/>
              <a:buChar char="•"/>
              <a:defRPr sz="1600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0" indent="0" algn="ctr">
              <a:buNone/>
            </a:pPr>
            <a:r>
              <a:rPr lang="ru-RU" b="1" dirty="0"/>
              <a:t>Максим</a:t>
            </a:r>
          </a:p>
          <a:p>
            <a:pPr marL="0" indent="0" algn="ctr">
              <a:buNone/>
            </a:pPr>
            <a:r>
              <a:rPr lang="ru-RU" b="1" dirty="0"/>
              <a:t>Кирюхин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20139" y="3834503"/>
            <a:ext cx="1273358" cy="937145"/>
          </a:xfrm>
          <a:prstGeom prst="rect">
            <a:avLst/>
          </a:prstGeom>
        </p:spPr>
        <p:txBody>
          <a:bodyPr vert="horz" lIns="230400" tIns="228600" rIns="230400" bIns="228600" rtlCol="0">
            <a:noAutofit/>
          </a:bodyPr>
          <a:lstStyle/>
          <a:p>
            <a:pPr algn="ctr" defTabSz="914377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en-GB" sz="2000" b="1" dirty="0" err="1"/>
              <a:t>Meiyu</a:t>
            </a:r>
            <a:r>
              <a:rPr lang="en-GB" sz="2000" b="1" dirty="0"/>
              <a:t> </a:t>
            </a:r>
            <a:r>
              <a:rPr lang="en-GB" sz="2000" b="1" dirty="0" err="1"/>
              <a:t>Gai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67223" y="3956649"/>
            <a:ext cx="1790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Johannes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dirty="0" err="1"/>
              <a:t>Frueh</a:t>
            </a:r>
            <a:endParaRPr lang="ru-RU" sz="2000" b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2" y="2795409"/>
            <a:ext cx="3543435" cy="15800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28"/>
          <a:stretch/>
        </p:blipFill>
        <p:spPr>
          <a:xfrm>
            <a:off x="7350613" y="216478"/>
            <a:ext cx="3854345" cy="24976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21896" y="2816240"/>
            <a:ext cx="183380" cy="259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3200" dirty="0">
              <a:solidFill>
                <a:schemeClr val="bg2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878940" y="4737642"/>
            <a:ext cx="5380040" cy="2120358"/>
            <a:chOff x="6213577" y="582278"/>
            <a:chExt cx="4226232" cy="172108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90" b="49842"/>
            <a:stretch/>
          </p:blipFill>
          <p:spPr>
            <a:xfrm>
              <a:off x="6213577" y="605428"/>
              <a:ext cx="2183691" cy="1697934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158" r="11506"/>
            <a:stretch/>
          </p:blipFill>
          <p:spPr>
            <a:xfrm>
              <a:off x="8397268" y="582278"/>
              <a:ext cx="2042541" cy="1687276"/>
            </a:xfrm>
            <a:prstGeom prst="rect">
              <a:avLst/>
            </a:prstGeom>
          </p:spPr>
        </p:pic>
      </p:grpSp>
      <p:sp>
        <p:nvSpPr>
          <p:cNvPr id="30" name="Прямоугольник 29"/>
          <p:cNvSpPr/>
          <p:nvPr/>
        </p:nvSpPr>
        <p:spPr>
          <a:xfrm>
            <a:off x="28172" y="4779836"/>
            <a:ext cx="5804717" cy="2246769"/>
          </a:xfrm>
          <a:prstGeom prst="rect">
            <a:avLst/>
          </a:prstGeom>
        </p:spPr>
        <p:txBody>
          <a:bodyPr vert="horz" lIns="230400" tIns="228600" rIns="230400" bIns="228600" rtlCol="0">
            <a:noAutofit/>
          </a:bodyPr>
          <a:lstStyle/>
          <a:p>
            <a:pPr algn="just" defTabSz="914377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ru-RU" sz="2000" dirty="0"/>
              <a:t>В 2021 году камеры научились отделяться от подложки, превратившись в особые капсулы, сохранив при этом преимущества первоначального подхода.</a:t>
            </a:r>
          </a:p>
        </p:txBody>
      </p:sp>
    </p:spTree>
    <p:extLst>
      <p:ext uri="{BB962C8B-B14F-4D97-AF65-F5344CB8AC3E}">
        <p14:creationId xmlns:p14="http://schemas.microsoft.com/office/powerpoint/2010/main" val="102420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C7EDF-F18F-9435-D743-91FAD3B4A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89B2D7-34A7-3F36-E759-EE915A5A36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43B27-A37A-8044-9F48-C4075CD39F48}" type="slidenum">
              <a:rPr lang="en-RU" smtClean="0"/>
              <a:pPr/>
              <a:t>3</a:t>
            </a:fld>
            <a:endParaRPr lang="en-RU" dirty="0"/>
          </a:p>
        </p:txBody>
      </p:sp>
      <p:pic>
        <p:nvPicPr>
          <p:cNvPr id="3" name="Рисунок 2" descr="Изображение выглядит как в помещении, стена, свет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B3A0ECC-43B4-4FD6-FD4B-CA1408A7B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083"/>
            <a:ext cx="11305032" cy="687308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FB5163B-EEF8-A573-2959-50A1E6BA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bg1"/>
                </a:solidFill>
              </a:rPr>
              <a:t>Микрокамерное</a:t>
            </a:r>
            <a:r>
              <a:rPr lang="ru-RU" b="1" dirty="0">
                <a:solidFill>
                  <a:schemeClr val="bg1"/>
                </a:solidFill>
              </a:rPr>
              <a:t> раневое покрытие</a:t>
            </a:r>
          </a:p>
        </p:txBody>
      </p:sp>
    </p:spTree>
    <p:extLst>
      <p:ext uri="{BB962C8B-B14F-4D97-AF65-F5344CB8AC3E}">
        <p14:creationId xmlns:p14="http://schemas.microsoft.com/office/powerpoint/2010/main" val="162438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A6556A-C19D-1F4C-9DD7-2FF7849126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43B27-A37A-8044-9F48-C4075CD39F48}" type="slidenum">
              <a:rPr lang="en-RU" smtClean="0"/>
              <a:pPr/>
              <a:t>4</a:t>
            </a:fld>
            <a:endParaRPr lang="en-RU" dirty="0"/>
          </a:p>
        </p:txBody>
      </p:sp>
      <p:pic>
        <p:nvPicPr>
          <p:cNvPr id="9" name="Рисунок 8" descr="Изображение выглядит как млекопитающее, крол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38B5B8B-B0AB-84EA-00BB-B4408ABB1B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79" y="864561"/>
            <a:ext cx="5492817" cy="601218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ар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011C146-701A-A24B-1103-73698FDDC6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278" y="827079"/>
            <a:ext cx="5838754" cy="603092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A1CBEC5-0F20-F36F-391B-396B2CDB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4149"/>
            <a:ext cx="8549640" cy="1468438"/>
          </a:xfrm>
        </p:spPr>
        <p:txBody>
          <a:bodyPr/>
          <a:lstStyle/>
          <a:p>
            <a:r>
              <a:rPr lang="ru-RU" dirty="0"/>
              <a:t>Апробация раневого покрытия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67B3910-4A01-6E8D-3A78-9564851D7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3" t="13144" r="67188" b="11828"/>
          <a:stretch>
            <a:fillRect/>
          </a:stretch>
        </p:blipFill>
        <p:spPr bwMode="auto">
          <a:xfrm>
            <a:off x="10481310" y="33080"/>
            <a:ext cx="680239" cy="7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6AF9EBFF-AADB-CAC3-67F6-D4F8C3A5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3412" y="108118"/>
            <a:ext cx="1034415" cy="6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4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7BEEB-AD97-629B-C600-B227986EB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6DBB97-C7DF-D1C5-6918-20BC025A515F}"/>
              </a:ext>
            </a:extLst>
          </p:cNvPr>
          <p:cNvSpPr/>
          <p:nvPr/>
        </p:nvSpPr>
        <p:spPr>
          <a:xfrm>
            <a:off x="10504171" y="0"/>
            <a:ext cx="1687830" cy="4785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4102" name="Picture 6" descr="Институт иностранных языков РУДН › События">
            <a:extLst>
              <a:ext uri="{FF2B5EF4-FFF2-40B4-BE49-F238E27FC236}">
                <a16:creationId xmlns:a16="http://schemas.microsoft.com/office/drawing/2014/main" id="{7DB73DF5-F525-664B-9F47-A31F8FB97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94" t="15077" r="40326" b="54536"/>
          <a:stretch/>
        </p:blipFill>
        <p:spPr bwMode="auto">
          <a:xfrm>
            <a:off x="8875114" y="0"/>
            <a:ext cx="1570200" cy="4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0" t="6171" r="11344"/>
          <a:stretch>
            <a:fillRect/>
          </a:stretch>
        </p:blipFill>
        <p:spPr>
          <a:xfrm>
            <a:off x="9216128" y="423970"/>
            <a:ext cx="1488971" cy="166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880CB-B819-949C-2C22-8DBFC17E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978"/>
            <a:ext cx="8916763" cy="171733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Уменьшение воспалительных явлений после минимально инвазивной имплантации трахеального стента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AE8F43-28ED-AAC2-E57C-07F8F6CA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408" y="6453188"/>
            <a:ext cx="566592" cy="400110"/>
          </a:xfrm>
        </p:spPr>
        <p:txBody>
          <a:bodyPr/>
          <a:lstStyle/>
          <a:p>
            <a:fld id="{88D8D683-BB24-4A78-86F5-F5AD6E216E5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6240F-A0DE-7465-1979-95A45C9A53D2}"/>
              </a:ext>
            </a:extLst>
          </p:cNvPr>
          <p:cNvSpPr txBox="1"/>
          <p:nvPr/>
        </p:nvSpPr>
        <p:spPr>
          <a:xfrm>
            <a:off x="318677" y="1839544"/>
            <a:ext cx="4500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D565E">
                    <a:lumMod val="50000"/>
                  </a:srgbClr>
                </a:solidFill>
                <a:effectLst/>
                <a:uLnTx/>
                <a:uFillTx/>
                <a:latin typeface="ibm plex serif"/>
                <a:ea typeface="+mn-ea"/>
                <a:cs typeface="+mn-cs"/>
              </a:rPr>
              <a:t>Ветеринарная проблема: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erif"/>
                <a:ea typeface="+mn-ea"/>
                <a:cs typeface="+mn-cs"/>
              </a:rPr>
              <a:t>рестеноз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erif"/>
                <a:ea typeface="+mn-ea"/>
                <a:cs typeface="+mn-cs"/>
              </a:rPr>
              <a:t> трахеи после имплантации стента из-за роста грануляционной ткани</a:t>
            </a: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FD565E">
                  <a:lumMod val="50000"/>
                </a:srgbClr>
              </a:solidFill>
              <a:effectLst/>
              <a:uLnTx/>
              <a:uFillTx/>
              <a:latin typeface="ibm plex serif"/>
              <a:ea typeface="+mn-ea"/>
              <a:cs typeface="+mn-cs"/>
            </a:endParaRPr>
          </a:p>
          <a:p>
            <a:pPr marL="0" marR="0" lvl="0" indent="0" algn="l" defTabSz="2743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ibm plex serif"/>
                <a:ea typeface="+mn-ea"/>
                <a:cs typeface="+mn-cs"/>
              </a:rPr>
              <a:t>Решение: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erif"/>
                <a:ea typeface="+mn-ea"/>
                <a:cs typeface="+mn-cs"/>
              </a:rPr>
              <a:t>Покрытия для трахеальных стентов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31187C-DDAB-7FCA-04AB-691E5E73D26B}"/>
              </a:ext>
            </a:extLst>
          </p:cNvPr>
          <p:cNvSpPr txBox="1"/>
          <p:nvPr/>
        </p:nvSpPr>
        <p:spPr>
          <a:xfrm>
            <a:off x="91307" y="6099245"/>
            <a:ext cx="4516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err="1"/>
              <a:t>Sindeeva</a:t>
            </a:r>
            <a:r>
              <a:rPr lang="en-US" sz="1000" b="1" u="sng" dirty="0"/>
              <a:t>, O. A., </a:t>
            </a:r>
            <a:r>
              <a:rPr lang="en-US" sz="1000" dirty="0" err="1"/>
              <a:t>Prikhozhdenko</a:t>
            </a:r>
            <a:r>
              <a:rPr lang="en-US" sz="1000" dirty="0"/>
              <a:t>, E. S., </a:t>
            </a:r>
            <a:r>
              <a:rPr lang="en-US" sz="1000" dirty="0" err="1"/>
              <a:t>Schurov</a:t>
            </a:r>
            <a:r>
              <a:rPr lang="en-US" sz="1000" dirty="0"/>
              <a:t>, I., </a:t>
            </a:r>
            <a:r>
              <a:rPr lang="ru-RU" sz="1000" dirty="0"/>
              <a:t>….</a:t>
            </a:r>
            <a:r>
              <a:rPr lang="en-US" sz="1000" dirty="0"/>
              <a:t> </a:t>
            </a:r>
            <a:r>
              <a:rPr lang="en-US" sz="1000" dirty="0" err="1"/>
              <a:t>Sukhorukov</a:t>
            </a:r>
            <a:r>
              <a:rPr lang="en-US" sz="1000" dirty="0"/>
              <a:t>, G. B. (2021). Patterned Drug-Eluting Coatings for Tracheal Stents Based on PLA, PLGA, and PCL for the Granulation Formation Reduction: In Vivo Studies. </a:t>
            </a:r>
            <a:r>
              <a:rPr lang="en-US" sz="1000" i="1" dirty="0"/>
              <a:t>Pharmaceutics</a:t>
            </a:r>
            <a:r>
              <a:rPr lang="en-US" sz="1000" dirty="0"/>
              <a:t>, 13(9), 1437. </a:t>
            </a:r>
            <a:endParaRPr lang="ru-RU" sz="1000" dirty="0"/>
          </a:p>
        </p:txBody>
      </p:sp>
      <p:pic>
        <p:nvPicPr>
          <p:cNvPr id="4104" name="Picture 8" descr="Pharmaceutics 13 01437 g005 550">
            <a:extLst>
              <a:ext uri="{FF2B5EF4-FFF2-40B4-BE49-F238E27FC236}">
                <a16:creationId xmlns:a16="http://schemas.microsoft.com/office/drawing/2014/main" id="{2CD3629E-8900-BAE1-755C-E5DC48238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768" b="280"/>
          <a:stretch>
            <a:fillRect/>
          </a:stretch>
        </p:blipFill>
        <p:spPr bwMode="auto">
          <a:xfrm>
            <a:off x="4949191" y="1988058"/>
            <a:ext cx="6344188" cy="40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F7F46D-F6FD-82E6-1B89-5E7045FC015F}"/>
              </a:ext>
            </a:extLst>
          </p:cNvPr>
          <p:cNvSpPr txBox="1"/>
          <p:nvPr/>
        </p:nvSpPr>
        <p:spPr>
          <a:xfrm>
            <a:off x="381595" y="3436704"/>
            <a:ext cx="4437775" cy="120032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0" i="0" dirty="0">
                <a:solidFill>
                  <a:srgbClr val="222222"/>
                </a:solidFill>
                <a:effectLst/>
              </a:rPr>
              <a:t>Покрытие с </a:t>
            </a:r>
            <a:r>
              <a:rPr lang="ru-RU" sz="1800" b="0" i="0" dirty="0" err="1">
                <a:solidFill>
                  <a:srgbClr val="222222"/>
                </a:solidFill>
                <a:effectLst/>
              </a:rPr>
              <a:t>метилпреднизолоном</a:t>
            </a:r>
            <a:r>
              <a:rPr lang="ru-RU" sz="1800" b="0" i="0" dirty="0">
                <a:solidFill>
                  <a:srgbClr val="222222"/>
                </a:solidFill>
                <a:effectLst/>
              </a:rPr>
              <a:t> на основе PLGA значительно уменьшило воспаление и подавило рост грануляционной ткани после имплантации стента в трахею кролика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D30C1-78DC-E587-EC20-AD3BFE2B7446}"/>
              </a:ext>
            </a:extLst>
          </p:cNvPr>
          <p:cNvSpPr txBox="1"/>
          <p:nvPr/>
        </p:nvSpPr>
        <p:spPr>
          <a:xfrm>
            <a:off x="6096000" y="6006912"/>
            <a:ext cx="519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dirty="0">
                <a:solidFill>
                  <a:srgbClr val="222222"/>
                </a:solidFill>
                <a:effectLst/>
              </a:rPr>
              <a:t>Рентгеновские (а) и эндоскопические снимки (</a:t>
            </a:r>
            <a:r>
              <a:rPr lang="ru-RU" sz="1200" b="0" i="0" dirty="0" err="1">
                <a:solidFill>
                  <a:srgbClr val="222222"/>
                </a:solidFill>
                <a:effectLst/>
              </a:rPr>
              <a:t>b,c</a:t>
            </a:r>
            <a:r>
              <a:rPr lang="ru-RU" sz="1200" b="0" i="0" dirty="0">
                <a:solidFill>
                  <a:srgbClr val="222222"/>
                </a:solidFill>
                <a:effectLst/>
              </a:rPr>
              <a:t>) во время операции по имплантации стента. Лечебное действие покрытий на основе различных полимеров (d).</a:t>
            </a:r>
          </a:p>
        </p:txBody>
      </p:sp>
      <p:pic>
        <p:nvPicPr>
          <p:cNvPr id="5" name="Рисунок 4" descr="Изображение выглядит как текст, Шрифт, снимок экрана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EB5E24F-94F2-0F1E-B1C8-E100298F2D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170" y="1"/>
            <a:ext cx="1687830" cy="4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4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6B822-14CF-704B-56CC-056DE4604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66978AF-94E0-5941-AA20-066F99072D03}"/>
              </a:ext>
            </a:extLst>
          </p:cNvPr>
          <p:cNvSpPr/>
          <p:nvPr/>
        </p:nvSpPr>
        <p:spPr>
          <a:xfrm>
            <a:off x="10389871" y="0"/>
            <a:ext cx="1802130" cy="693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EF8F54-9836-8E39-0416-2498FFD5BC28}"/>
              </a:ext>
            </a:extLst>
          </p:cNvPr>
          <p:cNvSpPr/>
          <p:nvPr/>
        </p:nvSpPr>
        <p:spPr>
          <a:xfrm>
            <a:off x="11253419" y="0"/>
            <a:ext cx="938581" cy="566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58108-2372-118B-1A9D-EDA8E476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838" y="-135517"/>
            <a:ext cx="10716936" cy="138147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Уменьшение воспалительных явлений после малоинвазивных процедур и имплантации стентов с использованием покрытий с лекарственным покрытием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8003E9-6DA1-914B-7721-9D0FBBAC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408" y="6453188"/>
            <a:ext cx="566592" cy="400110"/>
          </a:xfrm>
        </p:spPr>
        <p:txBody>
          <a:bodyPr/>
          <a:lstStyle/>
          <a:p>
            <a:fld id="{88D8D683-BB24-4A78-86F5-F5AD6E216E5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1557F-FEE8-84B1-7FA3-F74465479569}"/>
              </a:ext>
            </a:extLst>
          </p:cNvPr>
          <p:cNvSpPr txBox="1"/>
          <p:nvPr/>
        </p:nvSpPr>
        <p:spPr>
          <a:xfrm>
            <a:off x="1726034" y="1397434"/>
            <a:ext cx="3337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600" dirty="0">
                <a:solidFill>
                  <a:srgbClr val="000000"/>
                </a:solidFill>
                <a:latin typeface="Futura PT Book"/>
              </a:rPr>
              <a:t>Покрытие уретрального катетера для снижения риска </a:t>
            </a:r>
            <a:r>
              <a:rPr lang="ru-RU" sz="1600" dirty="0" err="1">
                <a:solidFill>
                  <a:srgbClr val="000000"/>
                </a:solidFill>
                <a:latin typeface="Futura PT Book"/>
              </a:rPr>
              <a:t>рестеноза</a:t>
            </a:r>
            <a:r>
              <a:rPr lang="ru-RU" sz="1600" dirty="0">
                <a:solidFill>
                  <a:srgbClr val="000000"/>
                </a:solidFill>
                <a:latin typeface="Futura PT Book"/>
              </a:rPr>
              <a:t> шейки мочевого пузыря</a:t>
            </a:r>
            <a:endParaRPr lang="en-US" sz="1600" dirty="0">
              <a:solidFill>
                <a:srgbClr val="000000"/>
              </a:solidFill>
              <a:latin typeface="Futura PT Book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99082-B14D-39AE-27D3-C0AA73375E2B}"/>
              </a:ext>
            </a:extLst>
          </p:cNvPr>
          <p:cNvSpPr txBox="1"/>
          <p:nvPr/>
        </p:nvSpPr>
        <p:spPr>
          <a:xfrm>
            <a:off x="44613" y="6286997"/>
            <a:ext cx="5595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Sindeeva, O. A., </a:t>
            </a:r>
            <a:r>
              <a:rPr lang="en-US" sz="1000" dirty="0" err="1"/>
              <a:t>Prikhozhdenko</a:t>
            </a:r>
            <a:r>
              <a:rPr lang="en-US" sz="1000" dirty="0"/>
              <a:t>, E. S., </a:t>
            </a:r>
            <a:r>
              <a:rPr lang="ru-RU" sz="1000" dirty="0"/>
              <a:t>….</a:t>
            </a:r>
            <a:r>
              <a:rPr lang="en-US" sz="1000" dirty="0"/>
              <a:t> Sukhorukov, G. B. (2021). Patterned Drug-Eluting Coatings for Tracheal Stents Based on PLA, PLGA, and PCL for the Granulation Formation Reduction: In Vivo Studies. </a:t>
            </a:r>
            <a:r>
              <a:rPr lang="en-US" sz="1000" i="1" dirty="0"/>
              <a:t>Pharmaceutics.</a:t>
            </a:r>
            <a:endParaRPr lang="ru-RU" sz="1000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286BCC-D270-B34D-9AB1-4E00871ACC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58" y="1397434"/>
            <a:ext cx="1279218" cy="12298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4D4208-F92C-5E54-8FA2-A11658710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3" y="2626133"/>
            <a:ext cx="6157650" cy="34594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86A378-B4C8-84B0-1D51-ED7035A4F2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828" y="1349159"/>
            <a:ext cx="1867822" cy="1212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E18484-9D13-BA4E-CD40-6E45156D65E9}"/>
              </a:ext>
            </a:extLst>
          </p:cNvPr>
          <p:cNvSpPr txBox="1"/>
          <p:nvPr/>
        </p:nvSpPr>
        <p:spPr>
          <a:xfrm>
            <a:off x="6883101" y="1349724"/>
            <a:ext cx="2363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600" dirty="0">
                <a:solidFill>
                  <a:srgbClr val="000000"/>
                </a:solidFill>
                <a:latin typeface="Futura PT Book"/>
              </a:rPr>
              <a:t>Покрытие билиарного и </a:t>
            </a:r>
            <a:r>
              <a:rPr lang="ru-RU" sz="1600" dirty="0" err="1">
                <a:solidFill>
                  <a:srgbClr val="000000"/>
                </a:solidFill>
                <a:latin typeface="Futura PT Book"/>
              </a:rPr>
              <a:t>панкриатического</a:t>
            </a:r>
            <a:r>
              <a:rPr lang="ru-RU" sz="1600" dirty="0">
                <a:solidFill>
                  <a:srgbClr val="000000"/>
                </a:solidFill>
                <a:latin typeface="Futura PT Book"/>
              </a:rPr>
              <a:t> стента для снижения риска </a:t>
            </a:r>
            <a:r>
              <a:rPr lang="ru-RU" sz="1600" dirty="0" err="1">
                <a:solidFill>
                  <a:srgbClr val="000000"/>
                </a:solidFill>
                <a:latin typeface="Futura PT Book"/>
              </a:rPr>
              <a:t>рестеноза</a:t>
            </a:r>
            <a:endParaRPr lang="ru-RU" sz="1600" dirty="0">
              <a:solidFill>
                <a:srgbClr val="000000"/>
              </a:solidFill>
              <a:latin typeface="Futura PT Book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F2D3E79-50A2-89F2-F19C-C281D2B178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263" y="2570358"/>
            <a:ext cx="5056180" cy="37214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132198-2BE1-23D4-1253-C302E993C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0" t="6171" r="11344"/>
          <a:stretch>
            <a:fillRect/>
          </a:stretch>
        </p:blipFill>
        <p:spPr>
          <a:xfrm>
            <a:off x="9699463" y="844797"/>
            <a:ext cx="1533005" cy="171733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Шрифт, снимок экрана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BD0E2B0-E6F5-3F05-FED5-8A22520AA8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839" y="0"/>
            <a:ext cx="2474161" cy="7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0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5C67CB-1FAC-EE35-C0B9-7AC6F842F3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43B27-A37A-8044-9F48-C4075CD39F48}" type="slidenum">
              <a:rPr lang="en-RU" smtClean="0"/>
              <a:pPr/>
              <a:t>7</a:t>
            </a:fld>
            <a:endParaRPr lang="en-RU" dirty="0"/>
          </a:p>
        </p:txBody>
      </p:sp>
      <p:pic>
        <p:nvPicPr>
          <p:cNvPr id="9" name="Рисунок 8" descr="Изображение выглядит как текст, снимок экрана, круг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26D25ED-1544-A0EB-12D5-2EB982A86C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860" y="726098"/>
            <a:ext cx="4424172" cy="613190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199B233-8E4B-D41C-5430-B8D0988AE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868" y="1152054"/>
            <a:ext cx="4233812" cy="5705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14" y="1"/>
            <a:ext cx="3269716" cy="8686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26" r="9318"/>
          <a:stretch/>
        </p:blipFill>
        <p:spPr>
          <a:xfrm>
            <a:off x="273193" y="1152055"/>
            <a:ext cx="1532748" cy="144085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40868" y="2592905"/>
            <a:ext cx="1904370" cy="70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Валерия </a:t>
            </a:r>
          </a:p>
          <a:p>
            <a:pPr algn="ctr"/>
            <a:r>
              <a:rPr lang="ru-RU" sz="2000" b="1" dirty="0"/>
              <a:t>Кудрявцева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3BECAB7-5895-1888-F77C-810780D3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0" y="-100584"/>
            <a:ext cx="7464552" cy="1468438"/>
          </a:xfrm>
        </p:spPr>
        <p:txBody>
          <a:bodyPr/>
          <a:lstStyle/>
          <a:p>
            <a:r>
              <a:rPr lang="ru-RU" dirty="0" err="1"/>
              <a:t>Микрокамерные</a:t>
            </a:r>
            <a:r>
              <a:rPr lang="ru-RU" dirty="0"/>
              <a:t> контактные линзы</a:t>
            </a:r>
          </a:p>
        </p:txBody>
      </p:sp>
    </p:spTree>
    <p:extLst>
      <p:ext uri="{BB962C8B-B14F-4D97-AF65-F5344CB8AC3E}">
        <p14:creationId xmlns:p14="http://schemas.microsoft.com/office/powerpoint/2010/main" val="154957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0D5C72-05CB-3291-A2D6-02253715D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" y="1127748"/>
            <a:ext cx="5012758" cy="5730252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F07F60-59B6-2891-7F7D-48248F444B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1943B27-A37A-8044-9F48-C4075CD39F48}" type="slidenum">
              <a:rPr lang="en-RU" smtClean="0"/>
              <a:pPr/>
              <a:t>8</a:t>
            </a:fld>
            <a:endParaRPr lang="en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BB0999-310B-9309-6C39-4503A0426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6" r="1864"/>
          <a:stretch>
            <a:fillRect/>
          </a:stretch>
        </p:blipFill>
        <p:spPr>
          <a:xfrm>
            <a:off x="4914368" y="374762"/>
            <a:ext cx="6390664" cy="648324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2D16CDE-1CB7-C6ED-2B2D-E59CF718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40" y="-231299"/>
            <a:ext cx="6396127" cy="1468438"/>
          </a:xfrm>
        </p:spPr>
        <p:txBody>
          <a:bodyPr/>
          <a:lstStyle/>
          <a:p>
            <a:r>
              <a:rPr lang="ru-RU" dirty="0"/>
              <a:t>Индуцируемое высвобождение</a:t>
            </a:r>
          </a:p>
        </p:txBody>
      </p:sp>
    </p:spTree>
    <p:extLst>
      <p:ext uri="{BB962C8B-B14F-4D97-AF65-F5344CB8AC3E}">
        <p14:creationId xmlns:p14="http://schemas.microsoft.com/office/powerpoint/2010/main" val="3181040332"/>
      </p:ext>
    </p:extLst>
  </p:cSld>
  <p:clrMapOvr>
    <a:masterClrMapping/>
  </p:clrMapOvr>
</p:sld>
</file>

<file path=ppt/theme/theme1.xml><?xml version="1.0" encoding="utf-8"?>
<a:theme xmlns:a="http://schemas.openxmlformats.org/drawingml/2006/main" name="LIFT MAIN">
  <a:themeElements>
    <a:clrScheme name="LIFT">
      <a:dk1>
        <a:srgbClr val="000000"/>
      </a:dk1>
      <a:lt1>
        <a:srgbClr val="FFFFFF"/>
      </a:lt1>
      <a:dk2>
        <a:srgbClr val="E5E5E5"/>
      </a:dk2>
      <a:lt2>
        <a:srgbClr val="191634"/>
      </a:lt2>
      <a:accent1>
        <a:srgbClr val="17C79D"/>
      </a:accent1>
      <a:accent2>
        <a:srgbClr val="A28AD6"/>
      </a:accent2>
      <a:accent3>
        <a:srgbClr val="1B869C"/>
      </a:accent3>
      <a:accent4>
        <a:srgbClr val="FD565E"/>
      </a:accent4>
      <a:accent5>
        <a:srgbClr val="DCD12A"/>
      </a:accent5>
      <a:accent6>
        <a:srgbClr val="FFFFFF"/>
      </a:accent6>
      <a:hlink>
        <a:srgbClr val="2D6CE3"/>
      </a:hlink>
      <a:folHlink>
        <a:srgbClr val="7030A0"/>
      </a:folHlink>
    </a:clrScheme>
    <a:fontScheme name="LIFT">
      <a:majorFont>
        <a:latin typeface="CoFo Robert"/>
        <a:ea typeface=""/>
        <a:cs typeface=""/>
      </a:majorFont>
      <a:minorFont>
        <a:latin typeface="CoFo Rober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lIns="0" tIns="0" rIns="0" bIns="0" rtlCol="0" anchor="t"/>
      <a:lstStyle>
        <a:defPPr algn="ctr">
          <a:defRPr sz="3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defTabSz="432000">
          <a:spcBef>
            <a:spcPts val="600"/>
          </a:spcBef>
          <a:defRPr sz="120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sights2021_template" id="{C0DC2A02-19C9-B247-8E24-5ADE50176F06}" vid="{C7B5EA0B-0278-E241-B9FB-D377F2E2BD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5801D1EC8272458E4D836A757CD43D" ma:contentTypeVersion="27" ma:contentTypeDescription="Create a new document." ma:contentTypeScope="" ma:versionID="2f786b2f947657fe3f0f2da5e66d6d0a">
  <xsd:schema xmlns:xsd="http://www.w3.org/2001/XMLSchema" xmlns:xs="http://www.w3.org/2001/XMLSchema" xmlns:p="http://schemas.microsoft.com/office/2006/metadata/properties" xmlns:ns1="http://schemas.microsoft.com/sharepoint/v3" xmlns:ns2="d54f58c9-8066-4918-8020-f284d968ca6a" xmlns:ns3="c7eafa4b-5c8c-4629-b74f-3826ea332daa" targetNamespace="http://schemas.microsoft.com/office/2006/metadata/properties" ma:root="true" ma:fieldsID="75fbbc1722bdc983a54bf7b80aec6451" ns1:_="" ns2:_="" ns3:_="">
    <xsd:import namespace="http://schemas.microsoft.com/sharepoint/v3"/>
    <xsd:import namespace="d54f58c9-8066-4918-8020-f284d968ca6a"/>
    <xsd:import namespace="c7eafa4b-5c8c-4629-b74f-3826ea332daa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SharedWithUsers" minOccurs="0"/>
                <xsd:element ref="ns3:Content_x0020_Type"/>
                <xsd:element ref="ns3:Product"/>
                <xsd:element ref="ns3:Language"/>
                <xsd:element ref="ns3:Release_x0020_Date"/>
                <xsd:element ref="ns3:Current" minOccurs="0"/>
                <xsd:element ref="ns3:Resource_x0020_Center_x0020_link" minOccurs="0"/>
                <xsd:element ref="ns3:Partner_x0020_Center"/>
                <xsd:element ref="ns3:Resource_x0020_Center"/>
                <xsd:element ref="ns3:JIRA_x0020_PMMT_x0020_Task_x0020_Link" minOccurs="0"/>
                <xsd:element ref="ns2:TaxKeywordTaxHTField" minOccurs="0"/>
                <xsd:element ref="ns2:TaxCatchAll" minOccurs="0"/>
                <xsd:element ref="ns3:Case_x0020_Country" minOccurs="0"/>
                <xsd:element ref="ns3:Case_x0020_Vertical" minOccurs="0"/>
                <xsd:element ref="ns3:_x0075_cv7" minOccurs="0"/>
                <xsd:element ref="ns3:d0yk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f58c9-8066-4918-8020-f284d968ca6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24" nillable="true" ma:taxonomy="true" ma:internalName="TaxKeywordTaxHTField" ma:taxonomyFieldName="TaxKeyword" ma:displayName="Keywords/Tags" ma:fieldId="{23f27201-bee3-471e-b2e7-b64fd8b7ca38}" ma:taxonomyMulti="true" ma:sspId="dd7ffdce-36da-4635-ac58-b66f7a814cc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5" nillable="true" ma:displayName="Taxonomy Catch All Column" ma:description="" ma:hidden="true" ma:list="{600ad494-fed5-46cf-bd67-5de77cd16cc7}" ma:internalName="TaxCatchAll" ma:showField="CatchAllData" ma:web="d54f58c9-8066-4918-8020-f284d968ca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afa4b-5c8c-4629-b74f-3826ea332daa" elementFormDefault="qualified">
    <xsd:import namespace="http://schemas.microsoft.com/office/2006/documentManagement/types"/>
    <xsd:import namespace="http://schemas.microsoft.com/office/infopath/2007/PartnerControls"/>
    <xsd:element name="Content_x0020_Type" ma:index="14" ma:displayName="Content  Type" ma:default="Other" ma:format="Dropdown" ma:internalName="Content_x0020_Type">
      <xsd:simpleType>
        <xsd:restriction base="dms:Choice">
          <xsd:enumeration value="BattleCard"/>
          <xsd:enumeration value="Blog Article"/>
          <xsd:enumeration value="Boxshot"/>
          <xsd:enumeration value="Brochure"/>
          <xsd:enumeration value="Call Script"/>
          <xsd:enumeration value="Case Study"/>
          <xsd:enumeration value="Contract"/>
          <xsd:enumeration value="Datasheet"/>
          <xsd:enumeration value="Ebook"/>
          <xsd:enumeration value="Email"/>
          <xsd:enumeration value="Executive Summary"/>
          <xsd:enumeration value="FAQ"/>
          <xsd:enumeration value="Infographic"/>
          <xsd:enumeration value="Kit"/>
          <xsd:enumeration value="Licensing Overview"/>
          <xsd:enumeration value="Messaging"/>
          <xsd:enumeration value="Other"/>
          <xsd:enumeration value="Presentation"/>
          <xsd:enumeration value="Press Release"/>
          <xsd:enumeration value="Pricelist"/>
          <xsd:enumeration value="Product Overview"/>
          <xsd:enumeration value="Quick Sales Guide"/>
          <xsd:enumeration value="Reviewers Guide"/>
          <xsd:enumeration value="Screenshots"/>
          <xsd:enumeration value="Setup Sheet"/>
          <xsd:enumeration value="Solution Brief"/>
          <xsd:enumeration value="Use Case"/>
          <xsd:enumeration value="User Guide"/>
          <xsd:enumeration value="Video"/>
          <xsd:enumeration value="Webinar"/>
          <xsd:enumeration value="WhatsNew"/>
          <xsd:enumeration value="Whitepaper"/>
          <xsd:enumeration value="3rd Party Review"/>
        </xsd:restriction>
      </xsd:simpleType>
    </xsd:element>
    <xsd:element name="Product" ma:index="15" ma:displayName="Product" ma:default="Other" ma:format="Dropdown" ma:internalName="Product">
      <xsd:simpleType>
        <xsd:restriction base="dms:Choice">
          <xsd:enumeration value="Acronis Access Connect"/>
          <xsd:enumeration value="Acronis Active Protection"/>
          <xsd:enumeration value="Acronis AnyData Engine"/>
          <xsd:enumeration value="Acronis ArchiveConnect"/>
          <xsd:enumeration value="Acronis Backup Advanced for vCloud"/>
          <xsd:enumeration value="Acronis Backup Cloud"/>
          <xsd:enumeration value="Acronis Cloud Storage"/>
          <xsd:enumeration value="Acronis Cyber Backup"/>
          <xsd:enumeration value="Acronis Cyber Cloud"/>
          <xsd:enumeration value="Acronis Cyber Infrastructure"/>
          <xsd:enumeration value="Acronis Cyber Cloud for Enterprise"/>
          <xsd:enumeration value="Acronis Cyber Services"/>
          <xsd:enumeration value="Acronis Cyber Platform"/>
          <xsd:enumeration value="Acronis Data Cloud"/>
          <xsd:enumeration value="Acronis Disaster Recovery Service"/>
          <xsd:enumeration value="Acronis Disaster Recovery Cloud"/>
          <xsd:enumeration value="Acronis Disaster Recovery add-on for Acronis Backup"/>
          <xsd:enumeration value="Acronis Disk Director"/>
          <xsd:enumeration value="Acronis Files Advanced"/>
          <xsd:enumeration value="Acronis Files Cloud"/>
          <xsd:enumeration value="Acronis Files Connect"/>
          <xsd:enumeration value="Acronis for Education and Research"/>
          <xsd:enumeration value="Acronis MassTransit"/>
          <xsd:enumeration value="Acronis Monitoring Service"/>
          <xsd:enumeration value="Acronis Notary"/>
          <xsd:enumeration value="Acronis Notary Cloud"/>
          <xsd:enumeration value="Acronis OEM Solutions"/>
          <xsd:enumeration value="Acronis Professional Services"/>
          <xsd:enumeration value="Acronis Ransomware Protection"/>
          <xsd:enumeration value="Acronis Snap Deploy"/>
          <xsd:enumeration value="Acronis SPLA"/>
          <xsd:enumeration value="Acronis Storage"/>
          <xsd:enumeration value="Acronis Customer Service and Support"/>
          <xsd:enumeration value="Acronis True Image"/>
          <xsd:enumeration value="Corporate Materials"/>
          <xsd:enumeration value="Other"/>
        </xsd:restriction>
      </xsd:simpleType>
    </xsd:element>
    <xsd:element name="Language" ma:index="16" ma:displayName="Language" ma:default="Other" ma:format="Dropdown" ma:internalName="Language">
      <xsd:simpleType>
        <xsd:restriction base="dms:Choice">
          <xsd:enumeration value="CH"/>
          <xsd:enumeration value="CS-CZ"/>
          <xsd:enumeration value="DE-CH"/>
          <xsd:enumeration value="DE-DE"/>
          <xsd:enumeration value="EN-AU"/>
          <xsd:enumeration value="EN-EU"/>
          <xsd:enumeration value="EN-HK"/>
          <xsd:enumeration value="EN-SG"/>
          <xsd:enumeration value="EN-UK"/>
          <xsd:enumeration value="EN-US"/>
          <xsd:enumeration value="ES-ES"/>
          <xsd:enumeration value="ES-MX"/>
          <xsd:enumeration value="FR-FR"/>
          <xsd:enumeration value="IT-IT"/>
          <xsd:enumeration value="JA-JP"/>
          <xsd:enumeration value="KO-KR"/>
          <xsd:enumeration value="NL-NL"/>
          <xsd:enumeration value="PL-PL"/>
          <xsd:enumeration value="RU-RU"/>
          <xsd:enumeration value="ZH-CN"/>
          <xsd:enumeration value="ZH-TW"/>
          <xsd:enumeration value="Other"/>
        </xsd:restriction>
      </xsd:simpleType>
    </xsd:element>
    <xsd:element name="Release_x0020_Date" ma:index="17" ma:displayName="Release Date" ma:format="DateOnly" ma:internalName="Release_x0020_Date">
      <xsd:simpleType>
        <xsd:restriction base="dms:DateTime"/>
      </xsd:simpleType>
    </xsd:element>
    <xsd:element name="Current" ma:index="18" nillable="true" ma:displayName="Current" ma:default="1" ma:internalName="Current">
      <xsd:simpleType>
        <xsd:restriction base="dms:Boolean"/>
      </xsd:simpleType>
    </xsd:element>
    <xsd:element name="Resource_x0020_Center_x0020_link" ma:index="19" nillable="true" ma:displayName="Resource Center link" ma:format="Hyperlink" ma:internalName="Resource_x0020_Center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rtner_x0020_Center" ma:index="20" ma:displayName="Partner Center" ma:default="No" ma:format="Dropdown" ma:internalName="Partner_x0020_Center">
      <xsd:simpleType>
        <xsd:restriction base="dms:Choice">
          <xsd:enumeration value="No"/>
          <xsd:enumeration value="Need to publish"/>
          <xsd:enumeration value="Published"/>
          <xsd:enumeration value="To remove"/>
          <xsd:enumeration value="Removed"/>
        </xsd:restriction>
      </xsd:simpleType>
    </xsd:element>
    <xsd:element name="Resource_x0020_Center" ma:index="21" ma:displayName="Resource Center" ma:default="No" ma:format="Dropdown" ma:internalName="Resource_x0020_Center">
      <xsd:simpleType>
        <xsd:restriction base="dms:Choice">
          <xsd:enumeration value="No"/>
          <xsd:enumeration value="Need to publish"/>
          <xsd:enumeration value="Published"/>
          <xsd:enumeration value="To remove"/>
          <xsd:enumeration value="Removed"/>
        </xsd:restriction>
      </xsd:simpleType>
    </xsd:element>
    <xsd:element name="JIRA_x0020_PMMT_x0020_Task_x0020_Link" ma:index="22" nillable="true" ma:displayName="JIRA PMMT Task Link" ma:internalName="JIRA_x0020_PMMT_x0020_Task_x0020_Link">
      <xsd:simpleType>
        <xsd:restriction base="dms:Text">
          <xsd:maxLength value="255"/>
        </xsd:restriction>
      </xsd:simpleType>
    </xsd:element>
    <xsd:element name="Case_x0020_Country" ma:index="26" nillable="true" ma:displayName="Case Country" ma:default="Other" ma:format="Dropdown" ma:indexed="true" ma:internalName="Case_x0020_Country">
      <xsd:simpleType>
        <xsd:union memberTypes="dms:Text">
          <xsd:simpleType>
            <xsd:restriction base="dms:Choice">
              <xsd:enumeration value="USA"/>
              <xsd:enumeration value="Germany"/>
              <xsd:enumeration value="UK"/>
              <xsd:enumeration value="Other"/>
            </xsd:restriction>
          </xsd:simpleType>
        </xsd:union>
      </xsd:simpleType>
    </xsd:element>
    <xsd:element name="Case_x0020_Vertical" ma:index="27" nillable="true" ma:displayName="Case Vertical" ma:default="Other" ma:format="Dropdown" ma:indexed="true" ma:internalName="Case_x0020_Vertical">
      <xsd:simpleType>
        <xsd:union memberTypes="dms:Text">
          <xsd:simpleType>
            <xsd:restriction base="dms:Choice">
              <xsd:enumeration value="Defense"/>
              <xsd:enumeration value="Other"/>
            </xsd:restriction>
          </xsd:simpleType>
        </xsd:union>
      </xsd:simpleType>
    </xsd:element>
    <xsd:element name="_x0075_cv7" ma:index="28" nillable="true" ma:displayName="Vertical" ma:internalName="_x0075_cv7">
      <xsd:simpleType>
        <xsd:restriction base="dms:Text"/>
      </xsd:simpleType>
    </xsd:element>
    <xsd:element name="d0yk" ma:index="29" nillable="true" ma:displayName="Region" ma:internalName="d0yk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  <Case_x0020_Vertical xmlns="c7eafa4b-5c8c-4629-b74f-3826ea332daa">Other</Case_x0020_Vertical>
    <_x0075_cv7 xmlns="c7eafa4b-5c8c-4629-b74f-3826ea332daa" xsi:nil="true"/>
    <d0yk xmlns="c7eafa4b-5c8c-4629-b74f-3826ea332daa" xsi:nil="true"/>
    <Current xmlns="c7eafa4b-5c8c-4629-b74f-3826ea332daa">true</Current>
    <Partner_x0020_Center xmlns="c7eafa4b-5c8c-4629-b74f-3826ea332daa">No</Partner_x0020_Center>
    <Resource_x0020_Center xmlns="c7eafa4b-5c8c-4629-b74f-3826ea332daa">No</Resource_x0020_Center>
    <Content_x0020_Type xmlns="c7eafa4b-5c8c-4629-b74f-3826ea332daa">Presentation</Content_x0020_Type>
    <Language xmlns="c7eafa4b-5c8c-4629-b74f-3826ea332daa">EN-US</Language>
    <Resource_x0020_Center_x0020_link xmlns="c7eafa4b-5c8c-4629-b74f-3826ea332daa">
      <Url xsi:nil="true"/>
      <Description xsi:nil="true"/>
    </Resource_x0020_Center_x0020_link>
    <Product xmlns="c7eafa4b-5c8c-4629-b74f-3826ea332daa">Corporate Materials</Product>
    <Release_x0020_Date xmlns="c7eafa4b-5c8c-4629-b74f-3826ea332daa">2019-10-01T21:00:00+00:00</Release_x0020_Date>
    <TaxCatchAll xmlns="d54f58c9-8066-4918-8020-f284d968ca6a"/>
    <JIRA_x0020_PMMT_x0020_Task_x0020_Link xmlns="c7eafa4b-5c8c-4629-b74f-3826ea332daa" xsi:nil="true"/>
    <TaxKeywordTaxHTField xmlns="d54f58c9-8066-4918-8020-f284d968ca6a">
      <Terms xmlns="http://schemas.microsoft.com/office/infopath/2007/PartnerControls"/>
    </TaxKeywordTaxHTField>
    <Case_x0020_Country xmlns="c7eafa4b-5c8c-4629-b74f-3826ea332daa">Other</Case_x0020_Country>
  </documentManagement>
</p:properties>
</file>

<file path=customXml/itemProps1.xml><?xml version="1.0" encoding="utf-8"?>
<ds:datastoreItem xmlns:ds="http://schemas.openxmlformats.org/officeDocument/2006/customXml" ds:itemID="{5F825B4F-B533-4A50-B9F3-70D79BE270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DA7F0C-CDAC-4677-A88B-A53D7F437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54f58c9-8066-4918-8020-f284d968ca6a"/>
    <ds:schemaRef ds:uri="c7eafa4b-5c8c-4629-b74f-3826ea332d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A0D9E4-733B-44DF-8B76-39E5778C500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54f58c9-8066-4918-8020-f284d968ca6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7eafa4b-5c8c-4629-b74f-3826ea332da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1_Main Master</Template>
  <TotalTime>11410</TotalTime>
  <Words>325</Words>
  <Application>Microsoft Office PowerPoint</Application>
  <PresentationFormat>Широкоэкранный</PresentationFormat>
  <Paragraphs>44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Calibri</vt:lpstr>
      <vt:lpstr>CoFo Robert</vt:lpstr>
      <vt:lpstr>Tahoma</vt:lpstr>
      <vt:lpstr>Futura PT Book</vt:lpstr>
      <vt:lpstr>Futura PT Heavy</vt:lpstr>
      <vt:lpstr>Arial</vt:lpstr>
      <vt:lpstr>System Font Regular</vt:lpstr>
      <vt:lpstr>Futura PT Medium</vt:lpstr>
      <vt:lpstr>ibm plex serif</vt:lpstr>
      <vt:lpstr>LIFT MAIN</vt:lpstr>
      <vt:lpstr>Аддитивное производство микрокамерных материалов</vt:lpstr>
      <vt:lpstr>15 Лет микрокамерных покрытий</vt:lpstr>
      <vt:lpstr>Микрокамерное раневое покрытие</vt:lpstr>
      <vt:lpstr>Апробация раневого покрытия</vt:lpstr>
      <vt:lpstr>Уменьшение воспалительных явлений после минимально инвазивной имплантации трахеального стента</vt:lpstr>
      <vt:lpstr>Уменьшение воспалительных явлений после малоинвазивных процедур и имплантации стентов с использованием покрытий с лекарственным покрытием</vt:lpstr>
      <vt:lpstr>Микрокамерные контактные линзы</vt:lpstr>
      <vt:lpstr>Индуцируемое высвобождение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Microsoft Office User</dc:creator>
  <cp:keywords/>
  <dc:description/>
  <cp:lastModifiedBy>Балинова Надежда Николаевна</cp:lastModifiedBy>
  <cp:revision>284</cp:revision>
  <dcterms:created xsi:type="dcterms:W3CDTF">2022-02-02T13:51:21Z</dcterms:created>
  <dcterms:modified xsi:type="dcterms:W3CDTF">2025-08-27T08:49:49Z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0x010100D35801D1EC8272458E4D836A757CD43D</vt:lpwstr>
  </property>
  <property fmtid="{D5CDD505-2E9C-101B-9397-08002B2CF9AE}" pid="4" name="TaxKeyword">
    <vt:lpwstr/>
  </property>
</Properties>
</file>